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412" r:id="rId2"/>
    <p:sldId id="400" r:id="rId3"/>
    <p:sldId id="463" r:id="rId4"/>
    <p:sldId id="492" r:id="rId5"/>
    <p:sldId id="588" r:id="rId6"/>
    <p:sldId id="589" r:id="rId7"/>
    <p:sldId id="590" r:id="rId8"/>
    <p:sldId id="587" r:id="rId9"/>
    <p:sldId id="594" r:id="rId10"/>
    <p:sldId id="554" r:id="rId11"/>
    <p:sldId id="592" r:id="rId12"/>
    <p:sldId id="593" r:id="rId13"/>
    <p:sldId id="473" r:id="rId14"/>
    <p:sldId id="5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ED6A49-AEE1-4C4E-8EF2-0DE526038C82}">
          <p14:sldIdLst>
            <p14:sldId id="412"/>
          </p14:sldIdLst>
        </p14:section>
        <p14:section name="Specification" id="{2775B1C1-097C-432D-8600-9275C95B98CA}">
          <p14:sldIdLst>
            <p14:sldId id="400"/>
          </p14:sldIdLst>
        </p14:section>
        <p14:section name="Content" id="{85A623AC-41B1-4DA9-BB17-A2BD9FA8A117}">
          <p14:sldIdLst>
            <p14:sldId id="463"/>
            <p14:sldId id="492"/>
            <p14:sldId id="588"/>
            <p14:sldId id="589"/>
            <p14:sldId id="590"/>
            <p14:sldId id="587"/>
            <p14:sldId id="594"/>
            <p14:sldId id="554"/>
            <p14:sldId id="592"/>
            <p14:sldId id="593"/>
            <p14:sldId id="473"/>
            <p14:sldId id="5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D1C2E4"/>
    <a:srgbClr val="ECE6F4"/>
    <a:srgbClr val="7522C4"/>
    <a:srgbClr val="521CA5"/>
    <a:srgbClr val="B4C7E7"/>
    <a:srgbClr val="004CD6"/>
    <a:srgbClr val="196BFF"/>
    <a:srgbClr val="9E005D"/>
    <a:srgbClr val="FF6D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60000" autoAdjust="0"/>
  </p:normalViewPr>
  <p:slideViewPr>
    <p:cSldViewPr snapToGrid="0">
      <p:cViewPr varScale="1">
        <p:scale>
          <a:sx n="71" d="100"/>
          <a:sy n="71" d="100"/>
        </p:scale>
        <p:origin x="21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2FCCC-8A28-474D-82F3-D3D02280E706}" type="datetimeFigureOut">
              <a:rPr lang="en-GB" smtClean="0"/>
              <a:t>12/03/2021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11822-7CD0-46DF-B049-78F52E2D941D}" type="slidenum">
              <a:rPr lang="en-GB" smtClean="0"/>
              <a:t>‹#›</a:t>
            </a:fld>
            <a:endParaRPr lang="en-GB"/>
          </a:p>
        </p:txBody>
      </p:sp>
    </p:spTree>
    <p:extLst>
      <p:ext uri="{BB962C8B-B14F-4D97-AF65-F5344CB8AC3E}">
        <p14:creationId xmlns:p14="http://schemas.microsoft.com/office/powerpoint/2010/main" val="409828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2</a:t>
            </a:fld>
            <a:endParaRPr lang="en-GB" dirty="0"/>
          </a:p>
        </p:txBody>
      </p:sp>
    </p:spTree>
    <p:extLst>
      <p:ext uri="{BB962C8B-B14F-4D97-AF65-F5344CB8AC3E}">
        <p14:creationId xmlns:p14="http://schemas.microsoft.com/office/powerpoint/2010/main" val="2814815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11</a:t>
            </a:fld>
            <a:endParaRPr lang="en-GB"/>
          </a:p>
        </p:txBody>
      </p:sp>
    </p:spTree>
    <p:extLst>
      <p:ext uri="{BB962C8B-B14F-4D97-AF65-F5344CB8AC3E}">
        <p14:creationId xmlns:p14="http://schemas.microsoft.com/office/powerpoint/2010/main" val="341428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12</a:t>
            </a:fld>
            <a:endParaRPr lang="en-GB"/>
          </a:p>
        </p:txBody>
      </p:sp>
    </p:spTree>
    <p:extLst>
      <p:ext uri="{BB962C8B-B14F-4D97-AF65-F5344CB8AC3E}">
        <p14:creationId xmlns:p14="http://schemas.microsoft.com/office/powerpoint/2010/main" val="501434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13</a:t>
            </a:fld>
            <a:endParaRPr lang="en-GB"/>
          </a:p>
        </p:txBody>
      </p:sp>
    </p:spTree>
    <p:extLst>
      <p:ext uri="{BB962C8B-B14F-4D97-AF65-F5344CB8AC3E}">
        <p14:creationId xmlns:p14="http://schemas.microsoft.com/office/powerpoint/2010/main" val="1250307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14</a:t>
            </a:fld>
            <a:endParaRPr lang="en-GB" dirty="0"/>
          </a:p>
        </p:txBody>
      </p:sp>
    </p:spTree>
    <p:extLst>
      <p:ext uri="{BB962C8B-B14F-4D97-AF65-F5344CB8AC3E}">
        <p14:creationId xmlns:p14="http://schemas.microsoft.com/office/powerpoint/2010/main" val="1021965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3</a:t>
            </a:fld>
            <a:endParaRPr lang="en-GB" dirty="0"/>
          </a:p>
        </p:txBody>
      </p:sp>
    </p:spTree>
    <p:extLst>
      <p:ext uri="{BB962C8B-B14F-4D97-AF65-F5344CB8AC3E}">
        <p14:creationId xmlns:p14="http://schemas.microsoft.com/office/powerpoint/2010/main" val="61606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4</a:t>
            </a:fld>
            <a:endParaRPr lang="en-GB"/>
          </a:p>
        </p:txBody>
      </p:sp>
    </p:spTree>
    <p:extLst>
      <p:ext uri="{BB962C8B-B14F-4D97-AF65-F5344CB8AC3E}">
        <p14:creationId xmlns:p14="http://schemas.microsoft.com/office/powerpoint/2010/main" val="2769845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5</a:t>
            </a:fld>
            <a:endParaRPr lang="en-GB"/>
          </a:p>
        </p:txBody>
      </p:sp>
    </p:spTree>
    <p:extLst>
      <p:ext uri="{BB962C8B-B14F-4D97-AF65-F5344CB8AC3E}">
        <p14:creationId xmlns:p14="http://schemas.microsoft.com/office/powerpoint/2010/main" val="286442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6</a:t>
            </a:fld>
            <a:endParaRPr lang="en-GB"/>
          </a:p>
        </p:txBody>
      </p:sp>
    </p:spTree>
    <p:extLst>
      <p:ext uri="{BB962C8B-B14F-4D97-AF65-F5344CB8AC3E}">
        <p14:creationId xmlns:p14="http://schemas.microsoft.com/office/powerpoint/2010/main" val="2099920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7</a:t>
            </a:fld>
            <a:endParaRPr lang="en-GB"/>
          </a:p>
        </p:txBody>
      </p:sp>
    </p:spTree>
    <p:extLst>
      <p:ext uri="{BB962C8B-B14F-4D97-AF65-F5344CB8AC3E}">
        <p14:creationId xmlns:p14="http://schemas.microsoft.com/office/powerpoint/2010/main" val="63075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8</a:t>
            </a:fld>
            <a:endParaRPr lang="en-GB"/>
          </a:p>
        </p:txBody>
      </p:sp>
    </p:spTree>
    <p:extLst>
      <p:ext uri="{BB962C8B-B14F-4D97-AF65-F5344CB8AC3E}">
        <p14:creationId xmlns:p14="http://schemas.microsoft.com/office/powerpoint/2010/main" val="3540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9</a:t>
            </a:fld>
            <a:endParaRPr lang="en-GB"/>
          </a:p>
        </p:txBody>
      </p:sp>
    </p:spTree>
    <p:extLst>
      <p:ext uri="{BB962C8B-B14F-4D97-AF65-F5344CB8AC3E}">
        <p14:creationId xmlns:p14="http://schemas.microsoft.com/office/powerpoint/2010/main" val="977447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F096E-C24C-4569-A694-FA25E4123D92}" type="slidenum">
              <a:rPr lang="en-GB" smtClean="0"/>
              <a:t>10</a:t>
            </a:fld>
            <a:endParaRPr lang="en-GB" dirty="0"/>
          </a:p>
        </p:txBody>
      </p:sp>
    </p:spTree>
    <p:extLst>
      <p:ext uri="{BB962C8B-B14F-4D97-AF65-F5344CB8AC3E}">
        <p14:creationId xmlns:p14="http://schemas.microsoft.com/office/powerpoint/2010/main" val="143999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297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940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763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29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391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133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1812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47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924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32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232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F82E9-1A89-49E9-A901-DC786C585C08}" type="datetimeFigureOut">
              <a:rPr lang="en-GB" smtClean="0">
                <a:solidFill>
                  <a:prstClr val="black">
                    <a:tint val="75000"/>
                  </a:prstClr>
                </a:solidFill>
              </a:rPr>
              <a:pPr/>
              <a:t>12/03/2021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A5634-7868-46BE-9ACC-4E6BAC7EF8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9602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meline&#10;&#10;Description automatically generated">
            <a:extLst>
              <a:ext uri="{FF2B5EF4-FFF2-40B4-BE49-F238E27FC236}">
                <a16:creationId xmlns:a16="http://schemas.microsoft.com/office/drawing/2014/main" id="{4E28EFF0-A356-45B8-A3B5-85B868BAF6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341" y="1253332"/>
            <a:ext cx="7737645" cy="4351338"/>
          </a:xfrm>
          <a:prstGeom prst="rect">
            <a:avLst/>
          </a:prstGeom>
        </p:spPr>
      </p:pic>
    </p:spTree>
    <p:extLst>
      <p:ext uri="{BB962C8B-B14F-4D97-AF65-F5344CB8AC3E}">
        <p14:creationId xmlns:p14="http://schemas.microsoft.com/office/powerpoint/2010/main" val="12977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6F564BDF-C53E-4EB9-AFC2-7A94BAE46862}"/>
              </a:ext>
            </a:extLst>
          </p:cNvPr>
          <p:cNvSpPr/>
          <p:nvPr/>
        </p:nvSpPr>
        <p:spPr>
          <a:xfrm>
            <a:off x="443251" y="462004"/>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REAL EXAM QUESTIONS</a:t>
            </a:r>
          </a:p>
        </p:txBody>
      </p:sp>
      <p:graphicFrame>
        <p:nvGraphicFramePr>
          <p:cNvPr id="4" name="Table 4">
            <a:extLst>
              <a:ext uri="{FF2B5EF4-FFF2-40B4-BE49-F238E27FC236}">
                <a16:creationId xmlns:a16="http://schemas.microsoft.com/office/drawing/2014/main" id="{60F6C3CC-5BC0-4A05-8B91-89A1EE326F91}"/>
              </a:ext>
            </a:extLst>
          </p:cNvPr>
          <p:cNvGraphicFramePr>
            <a:graphicFrameLocks noGrp="1"/>
          </p:cNvGraphicFramePr>
          <p:nvPr>
            <p:extLst>
              <p:ext uri="{D42A27DB-BD31-4B8C-83A1-F6EECF244321}">
                <p14:modId xmlns:p14="http://schemas.microsoft.com/office/powerpoint/2010/main" val="542289119"/>
              </p:ext>
            </p:extLst>
          </p:nvPr>
        </p:nvGraphicFramePr>
        <p:xfrm>
          <a:off x="2006789" y="992454"/>
          <a:ext cx="7933160" cy="916216"/>
        </p:xfrm>
        <a:graphic>
          <a:graphicData uri="http://schemas.openxmlformats.org/drawingml/2006/table">
            <a:tbl>
              <a:tblPr firstRow="1" bandRow="1">
                <a:tableStyleId>{5C22544A-7EE6-4342-B048-85BDC9FD1C3A}</a:tableStyleId>
              </a:tblPr>
              <a:tblGrid>
                <a:gridCol w="793316">
                  <a:extLst>
                    <a:ext uri="{9D8B030D-6E8A-4147-A177-3AD203B41FA5}">
                      <a16:colId xmlns:a16="http://schemas.microsoft.com/office/drawing/2014/main" val="537985970"/>
                    </a:ext>
                  </a:extLst>
                </a:gridCol>
                <a:gridCol w="793316">
                  <a:extLst>
                    <a:ext uri="{9D8B030D-6E8A-4147-A177-3AD203B41FA5}">
                      <a16:colId xmlns:a16="http://schemas.microsoft.com/office/drawing/2014/main" val="3403114136"/>
                    </a:ext>
                  </a:extLst>
                </a:gridCol>
                <a:gridCol w="793316">
                  <a:extLst>
                    <a:ext uri="{9D8B030D-6E8A-4147-A177-3AD203B41FA5}">
                      <a16:colId xmlns:a16="http://schemas.microsoft.com/office/drawing/2014/main" val="226347815"/>
                    </a:ext>
                  </a:extLst>
                </a:gridCol>
                <a:gridCol w="793316">
                  <a:extLst>
                    <a:ext uri="{9D8B030D-6E8A-4147-A177-3AD203B41FA5}">
                      <a16:colId xmlns:a16="http://schemas.microsoft.com/office/drawing/2014/main" val="2360226467"/>
                    </a:ext>
                  </a:extLst>
                </a:gridCol>
                <a:gridCol w="793316">
                  <a:extLst>
                    <a:ext uri="{9D8B030D-6E8A-4147-A177-3AD203B41FA5}">
                      <a16:colId xmlns:a16="http://schemas.microsoft.com/office/drawing/2014/main" val="217590547"/>
                    </a:ext>
                  </a:extLst>
                </a:gridCol>
                <a:gridCol w="793316">
                  <a:extLst>
                    <a:ext uri="{9D8B030D-6E8A-4147-A177-3AD203B41FA5}">
                      <a16:colId xmlns:a16="http://schemas.microsoft.com/office/drawing/2014/main" val="2163140823"/>
                    </a:ext>
                  </a:extLst>
                </a:gridCol>
                <a:gridCol w="793316">
                  <a:extLst>
                    <a:ext uri="{9D8B030D-6E8A-4147-A177-3AD203B41FA5}">
                      <a16:colId xmlns:a16="http://schemas.microsoft.com/office/drawing/2014/main" val="4078902642"/>
                    </a:ext>
                  </a:extLst>
                </a:gridCol>
                <a:gridCol w="793316">
                  <a:extLst>
                    <a:ext uri="{9D8B030D-6E8A-4147-A177-3AD203B41FA5}">
                      <a16:colId xmlns:a16="http://schemas.microsoft.com/office/drawing/2014/main" val="1988197767"/>
                    </a:ext>
                  </a:extLst>
                </a:gridCol>
                <a:gridCol w="793316">
                  <a:extLst>
                    <a:ext uri="{9D8B030D-6E8A-4147-A177-3AD203B41FA5}">
                      <a16:colId xmlns:a16="http://schemas.microsoft.com/office/drawing/2014/main" val="2128180088"/>
                    </a:ext>
                  </a:extLst>
                </a:gridCol>
                <a:gridCol w="793316">
                  <a:extLst>
                    <a:ext uri="{9D8B030D-6E8A-4147-A177-3AD203B41FA5}">
                      <a16:colId xmlns:a16="http://schemas.microsoft.com/office/drawing/2014/main" val="49760950"/>
                    </a:ext>
                  </a:extLst>
                </a:gridCol>
              </a:tblGrid>
              <a:tr h="458108">
                <a:tc gridSpan="10">
                  <a:txBody>
                    <a:bodyPr/>
                    <a:lstStyle/>
                    <a:p>
                      <a:pPr algn="ctr"/>
                      <a:r>
                        <a:rPr lang="en-GB" sz="2400" b="1" dirty="0">
                          <a:solidFill>
                            <a:schemeClr val="tx1"/>
                          </a:solidFill>
                        </a:rPr>
                        <a:t>List A – Acoustically Similar</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pPr algn="ctr"/>
                      <a:r>
                        <a:rPr lang="en-GB" b="1" dirty="0">
                          <a:solidFill>
                            <a:schemeClr val="tx1"/>
                          </a:solidFill>
                        </a:rPr>
                        <a:t>Cab</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Max</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3161522"/>
                  </a:ext>
                </a:extLst>
              </a:tr>
              <a:tr h="458108">
                <a:tc>
                  <a:txBody>
                    <a:bodyPr/>
                    <a:lstStyle/>
                    <a:p>
                      <a:pPr algn="ctr"/>
                      <a:r>
                        <a:rPr lang="en-GB" sz="1900" b="1" dirty="0">
                          <a:solidFill>
                            <a:schemeClr val="tx1"/>
                          </a:solidFill>
                        </a:rPr>
                        <a:t>Man </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Cab</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Can</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Cad</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Cap</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Mad</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Max</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Mat</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Cat</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Map</a:t>
                      </a:r>
                    </a:p>
                  </a:txBody>
                  <a:tcPr marL="61495" marR="61495" marT="30748" marB="30748"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23552787"/>
                  </a:ext>
                </a:extLst>
              </a:tr>
            </a:tbl>
          </a:graphicData>
        </a:graphic>
      </p:graphicFrame>
      <p:graphicFrame>
        <p:nvGraphicFramePr>
          <p:cNvPr id="5" name="Table 4">
            <a:extLst>
              <a:ext uri="{FF2B5EF4-FFF2-40B4-BE49-F238E27FC236}">
                <a16:creationId xmlns:a16="http://schemas.microsoft.com/office/drawing/2014/main" id="{D59D1FFD-663B-4629-837E-B576D2B6F7D1}"/>
              </a:ext>
            </a:extLst>
          </p:cNvPr>
          <p:cNvGraphicFramePr>
            <a:graphicFrameLocks noGrp="1"/>
          </p:cNvGraphicFramePr>
          <p:nvPr>
            <p:extLst>
              <p:ext uri="{D42A27DB-BD31-4B8C-83A1-F6EECF244321}">
                <p14:modId xmlns:p14="http://schemas.microsoft.com/office/powerpoint/2010/main" val="4013401939"/>
              </p:ext>
            </p:extLst>
          </p:nvPr>
        </p:nvGraphicFramePr>
        <p:xfrm>
          <a:off x="2006789" y="2476306"/>
          <a:ext cx="7985760" cy="922290"/>
        </p:xfrm>
        <a:graphic>
          <a:graphicData uri="http://schemas.openxmlformats.org/drawingml/2006/table">
            <a:tbl>
              <a:tblPr firstRow="1" bandRow="1">
                <a:tableStyleId>{5C22544A-7EE6-4342-B048-85BDC9FD1C3A}</a:tableStyleId>
              </a:tblPr>
              <a:tblGrid>
                <a:gridCol w="798576">
                  <a:extLst>
                    <a:ext uri="{9D8B030D-6E8A-4147-A177-3AD203B41FA5}">
                      <a16:colId xmlns:a16="http://schemas.microsoft.com/office/drawing/2014/main" val="537985970"/>
                    </a:ext>
                  </a:extLst>
                </a:gridCol>
                <a:gridCol w="798576">
                  <a:extLst>
                    <a:ext uri="{9D8B030D-6E8A-4147-A177-3AD203B41FA5}">
                      <a16:colId xmlns:a16="http://schemas.microsoft.com/office/drawing/2014/main" val="3403114136"/>
                    </a:ext>
                  </a:extLst>
                </a:gridCol>
                <a:gridCol w="798576">
                  <a:extLst>
                    <a:ext uri="{9D8B030D-6E8A-4147-A177-3AD203B41FA5}">
                      <a16:colId xmlns:a16="http://schemas.microsoft.com/office/drawing/2014/main" val="226347815"/>
                    </a:ext>
                  </a:extLst>
                </a:gridCol>
                <a:gridCol w="798576">
                  <a:extLst>
                    <a:ext uri="{9D8B030D-6E8A-4147-A177-3AD203B41FA5}">
                      <a16:colId xmlns:a16="http://schemas.microsoft.com/office/drawing/2014/main" val="2360226467"/>
                    </a:ext>
                  </a:extLst>
                </a:gridCol>
                <a:gridCol w="798576">
                  <a:extLst>
                    <a:ext uri="{9D8B030D-6E8A-4147-A177-3AD203B41FA5}">
                      <a16:colId xmlns:a16="http://schemas.microsoft.com/office/drawing/2014/main" val="217590547"/>
                    </a:ext>
                  </a:extLst>
                </a:gridCol>
                <a:gridCol w="798576">
                  <a:extLst>
                    <a:ext uri="{9D8B030D-6E8A-4147-A177-3AD203B41FA5}">
                      <a16:colId xmlns:a16="http://schemas.microsoft.com/office/drawing/2014/main" val="2163140823"/>
                    </a:ext>
                  </a:extLst>
                </a:gridCol>
                <a:gridCol w="798576">
                  <a:extLst>
                    <a:ext uri="{9D8B030D-6E8A-4147-A177-3AD203B41FA5}">
                      <a16:colId xmlns:a16="http://schemas.microsoft.com/office/drawing/2014/main" val="4078902642"/>
                    </a:ext>
                  </a:extLst>
                </a:gridCol>
                <a:gridCol w="798576">
                  <a:extLst>
                    <a:ext uri="{9D8B030D-6E8A-4147-A177-3AD203B41FA5}">
                      <a16:colId xmlns:a16="http://schemas.microsoft.com/office/drawing/2014/main" val="1988197767"/>
                    </a:ext>
                  </a:extLst>
                </a:gridCol>
                <a:gridCol w="798576">
                  <a:extLst>
                    <a:ext uri="{9D8B030D-6E8A-4147-A177-3AD203B41FA5}">
                      <a16:colId xmlns:a16="http://schemas.microsoft.com/office/drawing/2014/main" val="2128180088"/>
                    </a:ext>
                  </a:extLst>
                </a:gridCol>
                <a:gridCol w="798576">
                  <a:extLst>
                    <a:ext uri="{9D8B030D-6E8A-4147-A177-3AD203B41FA5}">
                      <a16:colId xmlns:a16="http://schemas.microsoft.com/office/drawing/2014/main" val="49760950"/>
                    </a:ext>
                  </a:extLst>
                </a:gridCol>
              </a:tblGrid>
              <a:tr h="461145">
                <a:tc gridSpan="10">
                  <a:txBody>
                    <a:bodyPr/>
                    <a:lstStyle/>
                    <a:p>
                      <a:pPr algn="ctr"/>
                      <a:r>
                        <a:rPr lang="en-GB" sz="2400" b="1" dirty="0">
                          <a:solidFill>
                            <a:schemeClr val="tx1"/>
                          </a:solidFill>
                        </a:rPr>
                        <a:t>List B – Acoustically Dissimilar</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r>
                        <a:rPr lang="en-GB" b="1" dirty="0">
                          <a:solidFill>
                            <a:schemeClr val="tx1"/>
                          </a:solidFill>
                        </a:rPr>
                        <a:t>Cab</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Max</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3161522"/>
                  </a:ext>
                </a:extLst>
              </a:tr>
              <a:tr h="461145">
                <a:tc>
                  <a:txBody>
                    <a:bodyPr/>
                    <a:lstStyle/>
                    <a:p>
                      <a:pPr algn="ctr"/>
                      <a:r>
                        <a:rPr lang="en-GB" sz="1900" b="1" dirty="0">
                          <a:solidFill>
                            <a:schemeClr val="tx1"/>
                          </a:solidFill>
                        </a:rPr>
                        <a:t>Pit</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Few</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Cow</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Pen</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Sup</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Bar</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Day</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Hot</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Rig</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Bun</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23552787"/>
                  </a:ext>
                </a:extLst>
              </a:tr>
            </a:tbl>
          </a:graphicData>
        </a:graphic>
      </p:graphicFrame>
      <p:graphicFrame>
        <p:nvGraphicFramePr>
          <p:cNvPr id="6" name="Table 4">
            <a:extLst>
              <a:ext uri="{FF2B5EF4-FFF2-40B4-BE49-F238E27FC236}">
                <a16:creationId xmlns:a16="http://schemas.microsoft.com/office/drawing/2014/main" id="{04A70A5D-860B-4331-88F0-1BBA950C41EA}"/>
              </a:ext>
            </a:extLst>
          </p:cNvPr>
          <p:cNvGraphicFramePr>
            <a:graphicFrameLocks noGrp="1"/>
          </p:cNvGraphicFramePr>
          <p:nvPr>
            <p:extLst>
              <p:ext uri="{D42A27DB-BD31-4B8C-83A1-F6EECF244321}">
                <p14:modId xmlns:p14="http://schemas.microsoft.com/office/powerpoint/2010/main" val="1561982435"/>
              </p:ext>
            </p:extLst>
          </p:nvPr>
        </p:nvGraphicFramePr>
        <p:xfrm>
          <a:off x="2006789" y="3960159"/>
          <a:ext cx="7985760" cy="922290"/>
        </p:xfrm>
        <a:graphic>
          <a:graphicData uri="http://schemas.openxmlformats.org/drawingml/2006/table">
            <a:tbl>
              <a:tblPr firstRow="1" bandRow="1">
                <a:tableStyleId>{5C22544A-7EE6-4342-B048-85BDC9FD1C3A}</a:tableStyleId>
              </a:tblPr>
              <a:tblGrid>
                <a:gridCol w="798576">
                  <a:extLst>
                    <a:ext uri="{9D8B030D-6E8A-4147-A177-3AD203B41FA5}">
                      <a16:colId xmlns:a16="http://schemas.microsoft.com/office/drawing/2014/main" val="537985970"/>
                    </a:ext>
                  </a:extLst>
                </a:gridCol>
                <a:gridCol w="798576">
                  <a:extLst>
                    <a:ext uri="{9D8B030D-6E8A-4147-A177-3AD203B41FA5}">
                      <a16:colId xmlns:a16="http://schemas.microsoft.com/office/drawing/2014/main" val="3403114136"/>
                    </a:ext>
                  </a:extLst>
                </a:gridCol>
                <a:gridCol w="798576">
                  <a:extLst>
                    <a:ext uri="{9D8B030D-6E8A-4147-A177-3AD203B41FA5}">
                      <a16:colId xmlns:a16="http://schemas.microsoft.com/office/drawing/2014/main" val="226347815"/>
                    </a:ext>
                  </a:extLst>
                </a:gridCol>
                <a:gridCol w="798576">
                  <a:extLst>
                    <a:ext uri="{9D8B030D-6E8A-4147-A177-3AD203B41FA5}">
                      <a16:colId xmlns:a16="http://schemas.microsoft.com/office/drawing/2014/main" val="2360226467"/>
                    </a:ext>
                  </a:extLst>
                </a:gridCol>
                <a:gridCol w="798576">
                  <a:extLst>
                    <a:ext uri="{9D8B030D-6E8A-4147-A177-3AD203B41FA5}">
                      <a16:colId xmlns:a16="http://schemas.microsoft.com/office/drawing/2014/main" val="217590547"/>
                    </a:ext>
                  </a:extLst>
                </a:gridCol>
                <a:gridCol w="798576">
                  <a:extLst>
                    <a:ext uri="{9D8B030D-6E8A-4147-A177-3AD203B41FA5}">
                      <a16:colId xmlns:a16="http://schemas.microsoft.com/office/drawing/2014/main" val="2163140823"/>
                    </a:ext>
                  </a:extLst>
                </a:gridCol>
                <a:gridCol w="798576">
                  <a:extLst>
                    <a:ext uri="{9D8B030D-6E8A-4147-A177-3AD203B41FA5}">
                      <a16:colId xmlns:a16="http://schemas.microsoft.com/office/drawing/2014/main" val="4078902642"/>
                    </a:ext>
                  </a:extLst>
                </a:gridCol>
                <a:gridCol w="798576">
                  <a:extLst>
                    <a:ext uri="{9D8B030D-6E8A-4147-A177-3AD203B41FA5}">
                      <a16:colId xmlns:a16="http://schemas.microsoft.com/office/drawing/2014/main" val="1988197767"/>
                    </a:ext>
                  </a:extLst>
                </a:gridCol>
                <a:gridCol w="798576">
                  <a:extLst>
                    <a:ext uri="{9D8B030D-6E8A-4147-A177-3AD203B41FA5}">
                      <a16:colId xmlns:a16="http://schemas.microsoft.com/office/drawing/2014/main" val="2128180088"/>
                    </a:ext>
                  </a:extLst>
                </a:gridCol>
                <a:gridCol w="798576">
                  <a:extLst>
                    <a:ext uri="{9D8B030D-6E8A-4147-A177-3AD203B41FA5}">
                      <a16:colId xmlns:a16="http://schemas.microsoft.com/office/drawing/2014/main" val="49760950"/>
                    </a:ext>
                  </a:extLst>
                </a:gridCol>
              </a:tblGrid>
              <a:tr h="461145">
                <a:tc gridSpan="10">
                  <a:txBody>
                    <a:bodyPr/>
                    <a:lstStyle/>
                    <a:p>
                      <a:pPr algn="ctr"/>
                      <a:r>
                        <a:rPr lang="en-GB" sz="2400" b="1" dirty="0">
                          <a:solidFill>
                            <a:schemeClr val="tx1"/>
                          </a:solidFill>
                        </a:rPr>
                        <a:t>List C – Semantically Similar</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pPr algn="ctr"/>
                      <a:r>
                        <a:rPr lang="en-GB" b="1" dirty="0">
                          <a:solidFill>
                            <a:schemeClr val="tx1"/>
                          </a:solidFill>
                        </a:rPr>
                        <a:t>Cab</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Max</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3161522"/>
                  </a:ext>
                </a:extLst>
              </a:tr>
              <a:tr h="461145">
                <a:tc>
                  <a:txBody>
                    <a:bodyPr/>
                    <a:lstStyle/>
                    <a:p>
                      <a:pPr algn="ctr"/>
                      <a:r>
                        <a:rPr lang="en-GB" sz="1900" b="1" dirty="0">
                          <a:solidFill>
                            <a:schemeClr val="tx1"/>
                          </a:solidFill>
                        </a:rPr>
                        <a:t>Great</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Large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Big</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Huge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Broad</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Long</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Tall</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Fat</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Wide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tc>
                  <a:txBody>
                    <a:bodyPr/>
                    <a:lstStyle/>
                    <a:p>
                      <a:pPr algn="ctr"/>
                      <a:r>
                        <a:rPr lang="en-GB" sz="1900" b="1" dirty="0">
                          <a:solidFill>
                            <a:schemeClr val="tx1"/>
                          </a:solidFill>
                        </a:rPr>
                        <a:t>High</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3323552787"/>
                  </a:ext>
                </a:extLst>
              </a:tr>
            </a:tbl>
          </a:graphicData>
        </a:graphic>
      </p:graphicFrame>
      <p:graphicFrame>
        <p:nvGraphicFramePr>
          <p:cNvPr id="7" name="Table 4">
            <a:extLst>
              <a:ext uri="{FF2B5EF4-FFF2-40B4-BE49-F238E27FC236}">
                <a16:creationId xmlns:a16="http://schemas.microsoft.com/office/drawing/2014/main" id="{F4ADF050-43EF-43F8-80DB-44EEB67BE0E7}"/>
              </a:ext>
            </a:extLst>
          </p:cNvPr>
          <p:cNvGraphicFramePr>
            <a:graphicFrameLocks noGrp="1"/>
          </p:cNvGraphicFramePr>
          <p:nvPr>
            <p:extLst>
              <p:ext uri="{D42A27DB-BD31-4B8C-83A1-F6EECF244321}">
                <p14:modId xmlns:p14="http://schemas.microsoft.com/office/powerpoint/2010/main" val="2736049950"/>
              </p:ext>
            </p:extLst>
          </p:nvPr>
        </p:nvGraphicFramePr>
        <p:xfrm>
          <a:off x="2006789" y="5412899"/>
          <a:ext cx="7985760" cy="922290"/>
        </p:xfrm>
        <a:graphic>
          <a:graphicData uri="http://schemas.openxmlformats.org/drawingml/2006/table">
            <a:tbl>
              <a:tblPr firstRow="1" bandRow="1">
                <a:tableStyleId>{5C22544A-7EE6-4342-B048-85BDC9FD1C3A}</a:tableStyleId>
              </a:tblPr>
              <a:tblGrid>
                <a:gridCol w="798576">
                  <a:extLst>
                    <a:ext uri="{9D8B030D-6E8A-4147-A177-3AD203B41FA5}">
                      <a16:colId xmlns:a16="http://schemas.microsoft.com/office/drawing/2014/main" val="537985970"/>
                    </a:ext>
                  </a:extLst>
                </a:gridCol>
                <a:gridCol w="798576">
                  <a:extLst>
                    <a:ext uri="{9D8B030D-6E8A-4147-A177-3AD203B41FA5}">
                      <a16:colId xmlns:a16="http://schemas.microsoft.com/office/drawing/2014/main" val="3403114136"/>
                    </a:ext>
                  </a:extLst>
                </a:gridCol>
                <a:gridCol w="798576">
                  <a:extLst>
                    <a:ext uri="{9D8B030D-6E8A-4147-A177-3AD203B41FA5}">
                      <a16:colId xmlns:a16="http://schemas.microsoft.com/office/drawing/2014/main" val="226347815"/>
                    </a:ext>
                  </a:extLst>
                </a:gridCol>
                <a:gridCol w="798576">
                  <a:extLst>
                    <a:ext uri="{9D8B030D-6E8A-4147-A177-3AD203B41FA5}">
                      <a16:colId xmlns:a16="http://schemas.microsoft.com/office/drawing/2014/main" val="2360226467"/>
                    </a:ext>
                  </a:extLst>
                </a:gridCol>
                <a:gridCol w="798576">
                  <a:extLst>
                    <a:ext uri="{9D8B030D-6E8A-4147-A177-3AD203B41FA5}">
                      <a16:colId xmlns:a16="http://schemas.microsoft.com/office/drawing/2014/main" val="217590547"/>
                    </a:ext>
                  </a:extLst>
                </a:gridCol>
                <a:gridCol w="798576">
                  <a:extLst>
                    <a:ext uri="{9D8B030D-6E8A-4147-A177-3AD203B41FA5}">
                      <a16:colId xmlns:a16="http://schemas.microsoft.com/office/drawing/2014/main" val="2163140823"/>
                    </a:ext>
                  </a:extLst>
                </a:gridCol>
                <a:gridCol w="798576">
                  <a:extLst>
                    <a:ext uri="{9D8B030D-6E8A-4147-A177-3AD203B41FA5}">
                      <a16:colId xmlns:a16="http://schemas.microsoft.com/office/drawing/2014/main" val="4078902642"/>
                    </a:ext>
                  </a:extLst>
                </a:gridCol>
                <a:gridCol w="798576">
                  <a:extLst>
                    <a:ext uri="{9D8B030D-6E8A-4147-A177-3AD203B41FA5}">
                      <a16:colId xmlns:a16="http://schemas.microsoft.com/office/drawing/2014/main" val="1988197767"/>
                    </a:ext>
                  </a:extLst>
                </a:gridCol>
                <a:gridCol w="798576">
                  <a:extLst>
                    <a:ext uri="{9D8B030D-6E8A-4147-A177-3AD203B41FA5}">
                      <a16:colId xmlns:a16="http://schemas.microsoft.com/office/drawing/2014/main" val="2128180088"/>
                    </a:ext>
                  </a:extLst>
                </a:gridCol>
                <a:gridCol w="798576">
                  <a:extLst>
                    <a:ext uri="{9D8B030D-6E8A-4147-A177-3AD203B41FA5}">
                      <a16:colId xmlns:a16="http://schemas.microsoft.com/office/drawing/2014/main" val="49760950"/>
                    </a:ext>
                  </a:extLst>
                </a:gridCol>
              </a:tblGrid>
              <a:tr h="461145">
                <a:tc gridSpan="10">
                  <a:txBody>
                    <a:bodyPr/>
                    <a:lstStyle/>
                    <a:p>
                      <a:pPr algn="ctr"/>
                      <a:r>
                        <a:rPr lang="en-GB" sz="2400" b="1" dirty="0">
                          <a:solidFill>
                            <a:schemeClr val="tx1"/>
                          </a:solidFill>
                        </a:rPr>
                        <a:t>List D – Semantically Dissimilar</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r>
                        <a:rPr lang="en-GB" b="1" dirty="0">
                          <a:solidFill>
                            <a:schemeClr val="tx1"/>
                          </a:solidFill>
                        </a:rPr>
                        <a:t>Cab</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Max</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Cat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r>
                        <a:rPr lang="en-GB" b="1" dirty="0">
                          <a:solidFill>
                            <a:schemeClr val="tx1"/>
                          </a:solidFill>
                        </a:rPr>
                        <a:t>Map</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3161522"/>
                  </a:ext>
                </a:extLst>
              </a:tr>
              <a:tr h="461145">
                <a:tc>
                  <a:txBody>
                    <a:bodyPr/>
                    <a:lstStyle/>
                    <a:p>
                      <a:pPr algn="ctr"/>
                      <a:r>
                        <a:rPr lang="en-GB" sz="1900" b="1" dirty="0">
                          <a:solidFill>
                            <a:schemeClr val="tx1"/>
                          </a:solidFill>
                        </a:rPr>
                        <a:t>Good</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Huge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Hot</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Safe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Thin</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Deep</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Strong</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Foul</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Old</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900" b="1" dirty="0">
                          <a:solidFill>
                            <a:schemeClr val="tx1"/>
                          </a:solidFill>
                        </a:rPr>
                        <a:t>Late</a:t>
                      </a:r>
                    </a:p>
                  </a:txBody>
                  <a:tcPr marL="61903" marR="61903" marT="30951" marB="30951"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23552787"/>
                  </a:ext>
                </a:extLst>
              </a:tr>
            </a:tbl>
          </a:graphicData>
        </a:graphic>
      </p:graphicFrame>
    </p:spTree>
    <p:custDataLst>
      <p:tags r:id="rId1"/>
    </p:custDataLst>
    <p:extLst>
      <p:ext uri="{BB962C8B-B14F-4D97-AF65-F5344CB8AC3E}">
        <p14:creationId xmlns:p14="http://schemas.microsoft.com/office/powerpoint/2010/main" val="3417052439"/>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CF8401D5-D61C-4CA1-81FA-904BAE3D8366}"/>
              </a:ext>
            </a:extLst>
          </p:cNvPr>
          <p:cNvGrpSpPr/>
          <p:nvPr/>
        </p:nvGrpSpPr>
        <p:grpSpPr>
          <a:xfrm>
            <a:off x="403101" y="1382712"/>
            <a:ext cx="10863447" cy="1671163"/>
            <a:chOff x="261899" y="1677407"/>
            <a:chExt cx="7740618" cy="565611"/>
          </a:xfrm>
        </p:grpSpPr>
        <p:sp>
          <p:nvSpPr>
            <p:cNvPr id="24" name="Rectangle: Single Corner Rounded 23">
              <a:extLst>
                <a:ext uri="{FF2B5EF4-FFF2-40B4-BE49-F238E27FC236}">
                  <a16:creationId xmlns:a16="http://schemas.microsoft.com/office/drawing/2014/main" id="{C40C8875-98A4-4324-8935-AC8AC262AD20}"/>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25" name="Rectangle: Single Corner Rounded 24">
              <a:extLst>
                <a:ext uri="{FF2B5EF4-FFF2-40B4-BE49-F238E27FC236}">
                  <a16:creationId xmlns:a16="http://schemas.microsoft.com/office/drawing/2014/main" id="{981FF7DB-6F10-4D04-BC2D-26C2053B630D}"/>
                </a:ext>
              </a:extLst>
            </p:cNvPr>
            <p:cNvSpPr/>
            <p:nvPr/>
          </p:nvSpPr>
          <p:spPr>
            <a:xfrm>
              <a:off x="485062" y="1677407"/>
              <a:ext cx="7517455" cy="565611"/>
            </a:xfrm>
            <a:prstGeom prst="round1Rect">
              <a:avLst/>
            </a:prstGeom>
            <a:solidFill>
              <a:srgbClr val="FFDDE0"/>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CODING: </a:t>
              </a:r>
              <a:r>
                <a:rPr lang="en-GB" b="1" dirty="0"/>
                <a:t>Baddeley (1966): </a:t>
              </a:r>
              <a:r>
                <a:rPr lang="en-GB" dirty="0"/>
                <a:t>Gave four 10 word lists to four participant groups </a:t>
              </a:r>
              <a:br>
                <a:rPr lang="en-GB" dirty="0"/>
              </a:br>
              <a:r>
                <a:rPr lang="en-GB" b="1" dirty="0"/>
                <a:t>A: </a:t>
              </a:r>
              <a:r>
                <a:rPr lang="en-GB" dirty="0"/>
                <a:t>Acoustically similar- words sound the same, </a:t>
              </a:r>
              <a:r>
                <a:rPr lang="en-GB" b="1" dirty="0"/>
                <a:t>B:</a:t>
              </a:r>
              <a:r>
                <a:rPr lang="en-GB" dirty="0"/>
                <a:t> Acoustically dissimilar- word sound different </a:t>
              </a:r>
            </a:p>
            <a:p>
              <a:r>
                <a:rPr lang="en-GB" b="1" dirty="0"/>
                <a:t>C: </a:t>
              </a:r>
              <a:r>
                <a:rPr lang="en-GB" dirty="0"/>
                <a:t>Semantically similar- have related meaning, </a:t>
              </a:r>
              <a:r>
                <a:rPr lang="en-GB" b="1" dirty="0"/>
                <a:t>D:</a:t>
              </a:r>
              <a:r>
                <a:rPr lang="en-GB" dirty="0"/>
                <a:t> Semantically dissimilar- words are unrelated </a:t>
              </a:r>
              <a:br>
                <a:rPr lang="en-GB" dirty="0"/>
              </a:br>
              <a:r>
                <a:rPr lang="en-GB" b="1" i="1" dirty="0"/>
                <a:t>It was found</a:t>
              </a:r>
              <a:r>
                <a:rPr lang="en-GB" dirty="0">
                  <a:solidFill>
                    <a:schemeClr val="tx1"/>
                  </a:solidFill>
                </a:rPr>
                <a:t> </a:t>
              </a:r>
              <a:r>
                <a:rPr lang="en-GB" dirty="0"/>
                <a:t>that immediate recall was worst for list A and recall after 20 mins was worst with list D </a:t>
              </a:r>
              <a:r>
                <a:rPr lang="en-GB" b="1" i="1" dirty="0"/>
                <a:t>This suggests</a:t>
              </a:r>
              <a:r>
                <a:rPr lang="en-GB" i="1" dirty="0"/>
                <a:t> </a:t>
              </a:r>
              <a:r>
                <a:rPr lang="en-GB" dirty="0"/>
                <a:t>…that the </a:t>
              </a:r>
              <a:r>
                <a:rPr lang="en-GB" b="1" dirty="0">
                  <a:solidFill>
                    <a:srgbClr val="C00000"/>
                  </a:solidFill>
                </a:rPr>
                <a:t>coding </a:t>
              </a:r>
              <a:r>
                <a:rPr lang="en-GB" dirty="0"/>
                <a:t>in STM is </a:t>
              </a:r>
              <a:r>
                <a:rPr lang="en-GB" b="1" dirty="0">
                  <a:solidFill>
                    <a:srgbClr val="7030A0"/>
                  </a:solidFill>
                </a:rPr>
                <a:t>acoustic</a:t>
              </a:r>
              <a:r>
                <a:rPr lang="en-GB" dirty="0"/>
                <a:t>, as recalling list A was most difficult as the recalling similar sounds caused confusion in recall.</a:t>
              </a:r>
            </a:p>
          </p:txBody>
        </p:sp>
      </p:grpSp>
      <p:sp>
        <p:nvSpPr>
          <p:cNvPr id="3" name="Rounded Rectangle 3">
            <a:extLst>
              <a:ext uri="{FF2B5EF4-FFF2-40B4-BE49-F238E27FC236}">
                <a16:creationId xmlns:a16="http://schemas.microsoft.com/office/drawing/2014/main" id="{7519BE97-FDBD-4C24-92A2-079F9B505ED8}"/>
              </a:ext>
            </a:extLst>
          </p:cNvPr>
          <p:cNvSpPr/>
          <p:nvPr/>
        </p:nvSpPr>
        <p:spPr>
          <a:xfrm>
            <a:off x="403101" y="465130"/>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Short Term Memory  - A01/3</a:t>
            </a:r>
          </a:p>
        </p:txBody>
      </p:sp>
      <p:grpSp>
        <p:nvGrpSpPr>
          <p:cNvPr id="14" name="Group 13">
            <a:extLst>
              <a:ext uri="{FF2B5EF4-FFF2-40B4-BE49-F238E27FC236}">
                <a16:creationId xmlns:a16="http://schemas.microsoft.com/office/drawing/2014/main" id="{1F49D658-FEF5-4498-B4AF-94592EB04802}"/>
              </a:ext>
            </a:extLst>
          </p:cNvPr>
          <p:cNvGrpSpPr/>
          <p:nvPr/>
        </p:nvGrpSpPr>
        <p:grpSpPr>
          <a:xfrm>
            <a:off x="403101" y="3155254"/>
            <a:ext cx="10863447" cy="1361735"/>
            <a:chOff x="261899" y="1677407"/>
            <a:chExt cx="7740619" cy="565611"/>
          </a:xfrm>
        </p:grpSpPr>
        <p:sp>
          <p:nvSpPr>
            <p:cNvPr id="15" name="Rectangle: Single Corner Rounded 14">
              <a:extLst>
                <a:ext uri="{FF2B5EF4-FFF2-40B4-BE49-F238E27FC236}">
                  <a16:creationId xmlns:a16="http://schemas.microsoft.com/office/drawing/2014/main" id="{9343F316-287C-4E8A-89E5-3DB85AF9F3D8}"/>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6" name="Rectangle: Single Corner Rounded 15">
              <a:extLst>
                <a:ext uri="{FF2B5EF4-FFF2-40B4-BE49-F238E27FC236}">
                  <a16:creationId xmlns:a16="http://schemas.microsoft.com/office/drawing/2014/main" id="{2209363A-86D9-400A-996B-D24C42EE5E31}"/>
                </a:ext>
              </a:extLst>
            </p:cNvPr>
            <p:cNvSpPr/>
            <p:nvPr/>
          </p:nvSpPr>
          <p:spPr>
            <a:xfrm>
              <a:off x="485062" y="1677407"/>
              <a:ext cx="7517456" cy="565611"/>
            </a:xfrm>
            <a:prstGeom prst="round1Rect">
              <a:avLst/>
            </a:prstGeom>
            <a:solidFill>
              <a:srgbClr val="FFDFBA"/>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CAPACITY: </a:t>
              </a:r>
              <a:r>
                <a:rPr lang="en-GB" b="1" dirty="0"/>
                <a:t>Jacobs (1887): </a:t>
              </a:r>
              <a:r>
                <a:rPr lang="en-GB" dirty="0"/>
                <a:t>Participants were presented with lists of letters or numbers. Participants then had to recall the list. </a:t>
              </a:r>
              <a:r>
                <a:rPr lang="en-GB" b="1" i="1" dirty="0"/>
                <a:t>It was found</a:t>
              </a:r>
              <a:r>
                <a:rPr lang="en-GB" dirty="0"/>
                <a:t> that the capacity for letters was on average around 7 items for letters and 9 for numbers (usually stated 7+/-2). </a:t>
              </a:r>
              <a:r>
                <a:rPr lang="en-GB" b="1" i="1" dirty="0"/>
                <a:t>This suggests </a:t>
              </a:r>
              <a:r>
                <a:rPr lang="en-GB" dirty="0"/>
                <a:t>that the capacity of STM is very limited. </a:t>
              </a:r>
              <a:r>
                <a:rPr lang="en-GB" b="1" dirty="0"/>
                <a:t>Miller</a:t>
              </a:r>
              <a:r>
                <a:rPr lang="en-GB" dirty="0"/>
                <a:t> suggested this can be improved by </a:t>
              </a:r>
              <a:r>
                <a:rPr lang="en-GB" b="1" dirty="0">
                  <a:solidFill>
                    <a:srgbClr val="7030A0"/>
                  </a:solidFill>
                </a:rPr>
                <a:t>chunking</a:t>
              </a:r>
              <a:r>
                <a:rPr lang="en-GB" dirty="0"/>
                <a:t>, making small sets/ groups of items, this reduces the total number of items overall. </a:t>
              </a:r>
            </a:p>
          </p:txBody>
        </p:sp>
      </p:grpSp>
      <p:grpSp>
        <p:nvGrpSpPr>
          <p:cNvPr id="19" name="Group 18">
            <a:extLst>
              <a:ext uri="{FF2B5EF4-FFF2-40B4-BE49-F238E27FC236}">
                <a16:creationId xmlns:a16="http://schemas.microsoft.com/office/drawing/2014/main" id="{11F83006-A3D9-41CA-9A8E-51D306BB7079}"/>
              </a:ext>
            </a:extLst>
          </p:cNvPr>
          <p:cNvGrpSpPr/>
          <p:nvPr/>
        </p:nvGrpSpPr>
        <p:grpSpPr>
          <a:xfrm>
            <a:off x="403101" y="4618368"/>
            <a:ext cx="10863447" cy="1195013"/>
            <a:chOff x="261899" y="1677407"/>
            <a:chExt cx="7740619" cy="565611"/>
          </a:xfrm>
        </p:grpSpPr>
        <p:sp>
          <p:nvSpPr>
            <p:cNvPr id="22" name="Rectangle: Single Corner Rounded 21">
              <a:extLst>
                <a:ext uri="{FF2B5EF4-FFF2-40B4-BE49-F238E27FC236}">
                  <a16:creationId xmlns:a16="http://schemas.microsoft.com/office/drawing/2014/main" id="{8E1881FB-75F7-4A01-AD27-C019D1F42468}"/>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23" name="Rectangle: Single Corner Rounded 22">
              <a:extLst>
                <a:ext uri="{FF2B5EF4-FFF2-40B4-BE49-F238E27FC236}">
                  <a16:creationId xmlns:a16="http://schemas.microsoft.com/office/drawing/2014/main" id="{1953397E-5CB5-466F-B2B4-22059D2D1768}"/>
                </a:ext>
              </a:extLst>
            </p:cNvPr>
            <p:cNvSpPr/>
            <p:nvPr/>
          </p:nvSpPr>
          <p:spPr>
            <a:xfrm>
              <a:off x="485062" y="1677407"/>
              <a:ext cx="7517456" cy="565611"/>
            </a:xfrm>
            <a:prstGeom prst="round1Rect">
              <a:avLst/>
            </a:prstGeom>
            <a:solidFill>
              <a:srgbClr val="FFF2CC"/>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Duration: </a:t>
              </a:r>
              <a:r>
                <a:rPr lang="en-GB" b="1" dirty="0"/>
                <a:t>Peterson and Peterson (1959): </a:t>
              </a:r>
              <a:r>
                <a:rPr lang="en-GB" dirty="0"/>
                <a:t>who showed participants three letter trigrams (e.g. HFD, TKU). Then participants had to count backwards for a few seconds to stop maintenance rehearsal </a:t>
              </a:r>
              <a:r>
                <a:rPr lang="en-GB" b="1" dirty="0">
                  <a:solidFill>
                    <a:srgbClr val="7030A0"/>
                  </a:solidFill>
                </a:rPr>
                <a:t>(interference task). </a:t>
              </a:r>
              <a:r>
                <a:rPr lang="en-GB" b="1" i="1" dirty="0"/>
                <a:t>It was found</a:t>
              </a:r>
              <a:r>
                <a:rPr lang="en-GB" dirty="0"/>
                <a:t> after 18 seconds recall was less than 10% </a:t>
              </a:r>
              <a:r>
                <a:rPr lang="en-GB" b="1" i="1" dirty="0"/>
                <a:t>This suggests </a:t>
              </a:r>
              <a:r>
                <a:rPr lang="en-GB" dirty="0"/>
                <a:t>that unless maintained information is held in STM for only a few seconds (18-30 seconds max) before it disappears.</a:t>
              </a:r>
            </a:p>
          </p:txBody>
        </p:sp>
      </p:grpSp>
    </p:spTree>
    <p:custDataLst>
      <p:tags r:id="rId1"/>
    </p:custDataLst>
    <p:extLst>
      <p:ext uri="{BB962C8B-B14F-4D97-AF65-F5344CB8AC3E}">
        <p14:creationId xmlns:p14="http://schemas.microsoft.com/office/powerpoint/2010/main" val="2027587230"/>
      </p:ext>
    </p:extLst>
  </p:cSld>
  <p:clrMapOvr>
    <a:masterClrMapping/>
  </p:clrMapOvr>
  <mc:AlternateContent xmlns:mc="http://schemas.openxmlformats.org/markup-compatibility/2006" xmlns:p14="http://schemas.microsoft.com/office/powerpoint/2010/main">
    <mc:Choice Requires="p14">
      <p:transition p14:dur="10" advClick="0" advTm="12000">
        <p:fade/>
      </p:transition>
    </mc:Choice>
    <mc:Fallback xmlns="">
      <p:transition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CF8401D5-D61C-4CA1-81FA-904BAE3D8366}"/>
              </a:ext>
            </a:extLst>
          </p:cNvPr>
          <p:cNvGrpSpPr/>
          <p:nvPr/>
        </p:nvGrpSpPr>
        <p:grpSpPr>
          <a:xfrm>
            <a:off x="419300" y="1365338"/>
            <a:ext cx="10925438" cy="1742613"/>
            <a:chOff x="261899" y="1677407"/>
            <a:chExt cx="7740618" cy="565611"/>
          </a:xfrm>
        </p:grpSpPr>
        <p:sp>
          <p:nvSpPr>
            <p:cNvPr id="24" name="Rectangle: Single Corner Rounded 23">
              <a:extLst>
                <a:ext uri="{FF2B5EF4-FFF2-40B4-BE49-F238E27FC236}">
                  <a16:creationId xmlns:a16="http://schemas.microsoft.com/office/drawing/2014/main" id="{C40C8875-98A4-4324-8935-AC8AC262AD20}"/>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25" name="Rectangle: Single Corner Rounded 24">
              <a:extLst>
                <a:ext uri="{FF2B5EF4-FFF2-40B4-BE49-F238E27FC236}">
                  <a16:creationId xmlns:a16="http://schemas.microsoft.com/office/drawing/2014/main" id="{981FF7DB-6F10-4D04-BC2D-26C2053B630D}"/>
                </a:ext>
              </a:extLst>
            </p:cNvPr>
            <p:cNvSpPr/>
            <p:nvPr/>
          </p:nvSpPr>
          <p:spPr>
            <a:xfrm>
              <a:off x="485062" y="1677407"/>
              <a:ext cx="7517455" cy="565611"/>
            </a:xfrm>
            <a:prstGeom prst="round1Rect">
              <a:avLst/>
            </a:prstGeom>
            <a:solidFill>
              <a:srgbClr val="FFDDE0"/>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CODING: </a:t>
              </a:r>
              <a:r>
                <a:rPr lang="en-GB" b="1" dirty="0"/>
                <a:t>Baddeley (1966): </a:t>
              </a:r>
              <a:r>
                <a:rPr lang="en-GB" dirty="0"/>
                <a:t>Gave four 10 word lists to four participant groups </a:t>
              </a:r>
              <a:br>
                <a:rPr lang="en-GB" dirty="0"/>
              </a:br>
              <a:r>
                <a:rPr lang="en-GB" b="1" dirty="0"/>
                <a:t>A: </a:t>
              </a:r>
              <a:r>
                <a:rPr lang="en-GB" dirty="0"/>
                <a:t>Acoustically similar- words sound the same, </a:t>
              </a:r>
              <a:r>
                <a:rPr lang="en-GB" b="1" dirty="0"/>
                <a:t>B:</a:t>
              </a:r>
              <a:r>
                <a:rPr lang="en-GB" dirty="0"/>
                <a:t> Acoustically dissimilar- word sound different </a:t>
              </a:r>
            </a:p>
            <a:p>
              <a:r>
                <a:rPr lang="en-GB" b="1" dirty="0"/>
                <a:t>C: </a:t>
              </a:r>
              <a:r>
                <a:rPr lang="en-GB" dirty="0"/>
                <a:t>Semantically similar- have related meaning, </a:t>
              </a:r>
              <a:r>
                <a:rPr lang="en-GB" b="1" dirty="0"/>
                <a:t>D:</a:t>
              </a:r>
              <a:r>
                <a:rPr lang="en-GB" dirty="0"/>
                <a:t> Semantically dissimilar- words are unrelated </a:t>
              </a:r>
              <a:br>
                <a:rPr lang="en-GB" dirty="0"/>
              </a:br>
              <a:r>
                <a:rPr lang="en-GB" b="1" i="1" dirty="0"/>
                <a:t>It was found</a:t>
              </a:r>
              <a:r>
                <a:rPr lang="en-GB" dirty="0">
                  <a:solidFill>
                    <a:schemeClr val="tx1"/>
                  </a:solidFill>
                </a:rPr>
                <a:t> </a:t>
              </a:r>
              <a:r>
                <a:rPr lang="en-GB" dirty="0"/>
                <a:t>immediate recall was worst for list A and recall after 20 mins was worst with list D </a:t>
              </a:r>
              <a:r>
                <a:rPr lang="en-GB" b="1" i="1" dirty="0"/>
                <a:t>This suggests</a:t>
              </a:r>
              <a:r>
                <a:rPr lang="en-GB" i="1" dirty="0"/>
                <a:t> </a:t>
              </a:r>
              <a:r>
                <a:rPr lang="en-GB" dirty="0"/>
                <a:t>…that the </a:t>
              </a:r>
              <a:r>
                <a:rPr lang="en-GB" b="1" dirty="0">
                  <a:solidFill>
                    <a:srgbClr val="C00000"/>
                  </a:solidFill>
                </a:rPr>
                <a:t>coding </a:t>
              </a:r>
              <a:r>
                <a:rPr lang="en-GB" dirty="0"/>
                <a:t>in LTM is </a:t>
              </a:r>
              <a:r>
                <a:rPr lang="en-GB" b="1" dirty="0">
                  <a:solidFill>
                    <a:srgbClr val="7030A0"/>
                  </a:solidFill>
                </a:rPr>
                <a:t>semantic</a:t>
              </a:r>
              <a:r>
                <a:rPr lang="en-GB" dirty="0"/>
                <a:t>, as recalling list C was most difficult as the recalling similar meanings caused confusion in recall.</a:t>
              </a:r>
            </a:p>
          </p:txBody>
        </p:sp>
      </p:grpSp>
      <p:sp>
        <p:nvSpPr>
          <p:cNvPr id="3" name="Rounded Rectangle 3">
            <a:extLst>
              <a:ext uri="{FF2B5EF4-FFF2-40B4-BE49-F238E27FC236}">
                <a16:creationId xmlns:a16="http://schemas.microsoft.com/office/drawing/2014/main" id="{7519BE97-FDBD-4C24-92A2-079F9B505ED8}"/>
              </a:ext>
            </a:extLst>
          </p:cNvPr>
          <p:cNvSpPr/>
          <p:nvPr/>
        </p:nvSpPr>
        <p:spPr>
          <a:xfrm>
            <a:off x="419319" y="463728"/>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Long Term Memory  - A01/3</a:t>
            </a:r>
          </a:p>
        </p:txBody>
      </p:sp>
      <p:grpSp>
        <p:nvGrpSpPr>
          <p:cNvPr id="14" name="Group 13">
            <a:extLst>
              <a:ext uri="{FF2B5EF4-FFF2-40B4-BE49-F238E27FC236}">
                <a16:creationId xmlns:a16="http://schemas.microsoft.com/office/drawing/2014/main" id="{1F49D658-FEF5-4498-B4AF-94592EB04802}"/>
              </a:ext>
            </a:extLst>
          </p:cNvPr>
          <p:cNvGrpSpPr/>
          <p:nvPr/>
        </p:nvGrpSpPr>
        <p:grpSpPr>
          <a:xfrm>
            <a:off x="419300" y="3194412"/>
            <a:ext cx="10925440" cy="1278667"/>
            <a:chOff x="261899" y="1677407"/>
            <a:chExt cx="7740634" cy="565611"/>
          </a:xfrm>
        </p:grpSpPr>
        <p:sp>
          <p:nvSpPr>
            <p:cNvPr id="15" name="Rectangle: Single Corner Rounded 14">
              <a:extLst>
                <a:ext uri="{FF2B5EF4-FFF2-40B4-BE49-F238E27FC236}">
                  <a16:creationId xmlns:a16="http://schemas.microsoft.com/office/drawing/2014/main" id="{9343F316-287C-4E8A-89E5-3DB85AF9F3D8}"/>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6" name="Rectangle: Single Corner Rounded 15">
              <a:extLst>
                <a:ext uri="{FF2B5EF4-FFF2-40B4-BE49-F238E27FC236}">
                  <a16:creationId xmlns:a16="http://schemas.microsoft.com/office/drawing/2014/main" id="{2209363A-86D9-400A-996B-D24C42EE5E31}"/>
                </a:ext>
              </a:extLst>
            </p:cNvPr>
            <p:cNvSpPr/>
            <p:nvPr/>
          </p:nvSpPr>
          <p:spPr>
            <a:xfrm>
              <a:off x="485062" y="1677407"/>
              <a:ext cx="7517456" cy="565611"/>
            </a:xfrm>
            <a:prstGeom prst="round1Rect">
              <a:avLst/>
            </a:prstGeom>
            <a:solidFill>
              <a:srgbClr val="FFDFBA"/>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CAPACITY: </a:t>
              </a:r>
              <a:r>
                <a:rPr lang="en-GB" b="1" dirty="0" err="1"/>
                <a:t>Wagenaar</a:t>
              </a:r>
              <a:r>
                <a:rPr lang="en-GB" b="1" dirty="0"/>
                <a:t> (1986) </a:t>
              </a:r>
              <a:r>
                <a:rPr lang="en-GB" dirty="0"/>
                <a:t>created a diary of over 2400 events during the course of six years including recording who, when what and where. </a:t>
              </a:r>
              <a:r>
                <a:rPr lang="en-GB" b="1" i="1" dirty="0"/>
                <a:t>It was found</a:t>
              </a:r>
              <a:r>
                <a:rPr lang="en-GB" dirty="0">
                  <a:solidFill>
                    <a:schemeClr val="tx1"/>
                  </a:solidFill>
                </a:rPr>
                <a:t> </a:t>
              </a:r>
              <a:r>
                <a:rPr lang="en-GB" dirty="0"/>
                <a:t>when tested using these cues he had 75% recall of one particular critical detail after 1 year and 45% after 5 years. And his sense of remembering the event (retention judgement) was high 80% after 5 years </a:t>
              </a:r>
              <a:r>
                <a:rPr lang="en-GB" b="1" i="1" dirty="0"/>
                <a:t>This suggests</a:t>
              </a:r>
              <a:r>
                <a:rPr lang="en-GB" dirty="0"/>
                <a:t> the </a:t>
              </a:r>
              <a:r>
                <a:rPr lang="en-GB" b="1" dirty="0">
                  <a:solidFill>
                    <a:srgbClr val="C00000"/>
                  </a:solidFill>
                </a:rPr>
                <a:t>capacity</a:t>
              </a:r>
              <a:r>
                <a:rPr lang="en-GB" dirty="0"/>
                <a:t> of LTM is very large, potentially limitless</a:t>
              </a:r>
            </a:p>
          </p:txBody>
        </p:sp>
      </p:grpSp>
      <p:grpSp>
        <p:nvGrpSpPr>
          <p:cNvPr id="19" name="Group 18">
            <a:extLst>
              <a:ext uri="{FF2B5EF4-FFF2-40B4-BE49-F238E27FC236}">
                <a16:creationId xmlns:a16="http://schemas.microsoft.com/office/drawing/2014/main" id="{11F83006-A3D9-41CA-9A8E-51D306BB7079}"/>
              </a:ext>
            </a:extLst>
          </p:cNvPr>
          <p:cNvGrpSpPr/>
          <p:nvPr/>
        </p:nvGrpSpPr>
        <p:grpSpPr>
          <a:xfrm>
            <a:off x="419300" y="4541873"/>
            <a:ext cx="10925439" cy="1039683"/>
            <a:chOff x="261899" y="1677408"/>
            <a:chExt cx="7740619" cy="565611"/>
          </a:xfrm>
        </p:grpSpPr>
        <p:sp>
          <p:nvSpPr>
            <p:cNvPr id="22" name="Rectangle: Single Corner Rounded 21">
              <a:extLst>
                <a:ext uri="{FF2B5EF4-FFF2-40B4-BE49-F238E27FC236}">
                  <a16:creationId xmlns:a16="http://schemas.microsoft.com/office/drawing/2014/main" id="{8E1881FB-75F7-4A01-AD27-C019D1F42468}"/>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23" name="Rectangle: Single Corner Rounded 22">
              <a:extLst>
                <a:ext uri="{FF2B5EF4-FFF2-40B4-BE49-F238E27FC236}">
                  <a16:creationId xmlns:a16="http://schemas.microsoft.com/office/drawing/2014/main" id="{1953397E-5CB5-466F-B2B4-22059D2D1768}"/>
                </a:ext>
              </a:extLst>
            </p:cNvPr>
            <p:cNvSpPr/>
            <p:nvPr/>
          </p:nvSpPr>
          <p:spPr>
            <a:xfrm>
              <a:off x="485062" y="1677408"/>
              <a:ext cx="7517456" cy="565611"/>
            </a:xfrm>
            <a:prstGeom prst="round1Rect">
              <a:avLst/>
            </a:prstGeom>
            <a:solidFill>
              <a:srgbClr val="FFF2CC"/>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a:solidFill>
                    <a:srgbClr val="C00000"/>
                  </a:solidFill>
                </a:rPr>
                <a:t>Duration: </a:t>
              </a:r>
              <a:r>
                <a:rPr lang="en-GB" b="1" dirty="0" err="1"/>
                <a:t>Bahrick</a:t>
              </a:r>
              <a:r>
                <a:rPr lang="en-GB" b="1" dirty="0"/>
                <a:t> (1975): </a:t>
              </a:r>
              <a:r>
                <a:rPr lang="en-GB" dirty="0"/>
                <a:t>392 participants aged 17- 74 were tested for memory of old photographs and names of their school friends. </a:t>
              </a:r>
              <a:r>
                <a:rPr lang="en-GB" b="1" i="1" dirty="0"/>
                <a:t>It was found</a:t>
              </a:r>
              <a:r>
                <a:rPr lang="en-GB" dirty="0">
                  <a:solidFill>
                    <a:schemeClr val="tx1"/>
                  </a:solidFill>
                </a:rPr>
                <a:t> </a:t>
              </a:r>
              <a:r>
                <a:rPr lang="en-GB" dirty="0"/>
                <a:t>recall in matching names to faces was 90% after 15 years, and still 80% for names after 48 years. </a:t>
              </a:r>
              <a:r>
                <a:rPr lang="en-GB" b="1" i="1" dirty="0"/>
                <a:t>This suggests</a:t>
              </a:r>
              <a:r>
                <a:rPr lang="en-GB" b="1" dirty="0"/>
                <a:t> </a:t>
              </a:r>
              <a:r>
                <a:rPr lang="en-GB" dirty="0"/>
                <a:t>a the </a:t>
              </a:r>
              <a:r>
                <a:rPr lang="en-GB" b="1" dirty="0">
                  <a:solidFill>
                    <a:srgbClr val="C00000"/>
                  </a:solidFill>
                </a:rPr>
                <a:t>duration</a:t>
              </a:r>
              <a:r>
                <a:rPr lang="en-GB" dirty="0"/>
                <a:t> of LTM is very large, potentially limitless.</a:t>
              </a:r>
            </a:p>
          </p:txBody>
        </p:sp>
      </p:grpSp>
    </p:spTree>
    <p:custDataLst>
      <p:tags r:id="rId1"/>
    </p:custDataLst>
    <p:extLst>
      <p:ext uri="{BB962C8B-B14F-4D97-AF65-F5344CB8AC3E}">
        <p14:creationId xmlns:p14="http://schemas.microsoft.com/office/powerpoint/2010/main" val="2133581152"/>
      </p:ext>
    </p:extLst>
  </p:cSld>
  <p:clrMapOvr>
    <a:masterClrMapping/>
  </p:clrMapOvr>
  <mc:AlternateContent xmlns:mc="http://schemas.openxmlformats.org/markup-compatibility/2006" xmlns:p14="http://schemas.microsoft.com/office/powerpoint/2010/main">
    <mc:Choice Requires="p14">
      <p:transition p14:dur="10" advClick="0" advTm="12000">
        <p:fade/>
      </p:transition>
    </mc:Choice>
    <mc:Fallback xmlns="">
      <p:transition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0DB27D0-498D-4BF7-ACE7-D29B752A7BC8}"/>
              </a:ext>
            </a:extLst>
          </p:cNvPr>
          <p:cNvGrpSpPr/>
          <p:nvPr/>
        </p:nvGrpSpPr>
        <p:grpSpPr>
          <a:xfrm>
            <a:off x="480447" y="1097069"/>
            <a:ext cx="10802319" cy="1150186"/>
            <a:chOff x="261899" y="1677408"/>
            <a:chExt cx="7703401" cy="890047"/>
          </a:xfrm>
        </p:grpSpPr>
        <p:sp>
          <p:nvSpPr>
            <p:cNvPr id="11" name="Rectangle: Single Corner Rounded 10">
              <a:extLst>
                <a:ext uri="{FF2B5EF4-FFF2-40B4-BE49-F238E27FC236}">
                  <a16:creationId xmlns:a16="http://schemas.microsoft.com/office/drawing/2014/main" id="{385CA696-E398-4DD3-B9E5-FE383213D03E}"/>
                </a:ext>
              </a:extLst>
            </p:cNvPr>
            <p:cNvSpPr/>
            <p:nvPr/>
          </p:nvSpPr>
          <p:spPr>
            <a:xfrm>
              <a:off x="261899" y="1677408"/>
              <a:ext cx="415179" cy="890047"/>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2" name="Rectangle: Single Corner Rounded 11">
              <a:extLst>
                <a:ext uri="{FF2B5EF4-FFF2-40B4-BE49-F238E27FC236}">
                  <a16:creationId xmlns:a16="http://schemas.microsoft.com/office/drawing/2014/main" id="{462E7AD4-EE32-458B-9A6B-AC3F80EFE14C}"/>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dirty="0">
                  <a:solidFill>
                    <a:schemeClr val="tx1"/>
                  </a:solidFill>
                </a:rPr>
                <a:t>Cognitive experiments testing aspects of the MSM are often highly artificial, lacking in </a:t>
              </a:r>
              <a:r>
                <a:rPr lang="en-GB" b="1" dirty="0">
                  <a:solidFill>
                    <a:srgbClr val="7030A0"/>
                  </a:solidFill>
                </a:rPr>
                <a:t>external validity</a:t>
              </a:r>
              <a:r>
                <a:rPr lang="en-GB" dirty="0">
                  <a:solidFill>
                    <a:schemeClr val="tx1"/>
                  </a:solidFill>
                </a:rPr>
                <a:t>. </a:t>
              </a:r>
              <a:r>
                <a:rPr lang="en-GB" sz="1800" dirty="0">
                  <a:solidFill>
                    <a:schemeClr val="tx1"/>
                  </a:solidFill>
                </a:rPr>
                <a:t>There is low </a:t>
              </a:r>
              <a:r>
                <a:rPr lang="en-GB" sz="1800" b="1" dirty="0">
                  <a:solidFill>
                    <a:srgbClr val="7030A0"/>
                  </a:solidFill>
                </a:rPr>
                <a:t>ecological validity</a:t>
              </a:r>
              <a:r>
                <a:rPr lang="en-GB" sz="1800" dirty="0">
                  <a:solidFill>
                    <a:schemeClr val="tx1"/>
                  </a:solidFill>
                </a:rPr>
                <a:t>, results collected in lab environment my not be </a:t>
              </a:r>
              <a:r>
                <a:rPr lang="en-GB" sz="1800" b="1" dirty="0">
                  <a:solidFill>
                    <a:srgbClr val="7030A0"/>
                  </a:solidFill>
                </a:rPr>
                <a:t>generalisable</a:t>
              </a:r>
              <a:r>
                <a:rPr lang="en-GB" sz="1800" dirty="0">
                  <a:solidFill>
                    <a:schemeClr val="tx1"/>
                  </a:solidFill>
                </a:rPr>
                <a:t> to other more naturalistic situations like school and work. Also there is a lack of </a:t>
              </a:r>
              <a:r>
                <a:rPr lang="en-GB" sz="1800" b="1" dirty="0">
                  <a:solidFill>
                    <a:srgbClr val="7030A0"/>
                  </a:solidFill>
                </a:rPr>
                <a:t>mundane realism</a:t>
              </a:r>
              <a:r>
                <a:rPr lang="en-GB" sz="1800" dirty="0">
                  <a:solidFill>
                    <a:schemeClr val="tx1"/>
                  </a:solidFill>
                </a:rPr>
                <a:t>, the experimental tasks testing the MSM are unlike how people use their memory in real life scenarios.</a:t>
              </a:r>
            </a:p>
          </p:txBody>
        </p:sp>
      </p:grpSp>
      <p:grpSp>
        <p:nvGrpSpPr>
          <p:cNvPr id="13" name="Group 12">
            <a:extLst>
              <a:ext uri="{FF2B5EF4-FFF2-40B4-BE49-F238E27FC236}">
                <a16:creationId xmlns:a16="http://schemas.microsoft.com/office/drawing/2014/main" id="{4E04A365-3217-4640-9DEE-7107F84DA5AB}"/>
              </a:ext>
            </a:extLst>
          </p:cNvPr>
          <p:cNvGrpSpPr/>
          <p:nvPr/>
        </p:nvGrpSpPr>
        <p:grpSpPr>
          <a:xfrm>
            <a:off x="480447" y="3285590"/>
            <a:ext cx="10802319" cy="1097990"/>
            <a:chOff x="261899" y="1677408"/>
            <a:chExt cx="7703401" cy="715291"/>
          </a:xfrm>
        </p:grpSpPr>
        <p:sp>
          <p:nvSpPr>
            <p:cNvPr id="14" name="Rectangle: Single Corner Rounded 13">
              <a:extLst>
                <a:ext uri="{FF2B5EF4-FFF2-40B4-BE49-F238E27FC236}">
                  <a16:creationId xmlns:a16="http://schemas.microsoft.com/office/drawing/2014/main" id="{80409CAE-B088-4158-9FF0-9D185950EDD8}"/>
                </a:ext>
              </a:extLst>
            </p:cNvPr>
            <p:cNvSpPr/>
            <p:nvPr/>
          </p:nvSpPr>
          <p:spPr>
            <a:xfrm>
              <a:off x="261899" y="1677408"/>
              <a:ext cx="415179" cy="715291"/>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5" name="Rectangle: Single Corner Rounded 14">
              <a:extLst>
                <a:ext uri="{FF2B5EF4-FFF2-40B4-BE49-F238E27FC236}">
                  <a16:creationId xmlns:a16="http://schemas.microsoft.com/office/drawing/2014/main" id="{88074EC1-CFFA-4519-86A5-C56E36A9C939}"/>
                </a:ext>
              </a:extLst>
            </p:cNvPr>
            <p:cNvSpPr/>
            <p:nvPr/>
          </p:nvSpPr>
          <p:spPr>
            <a:xfrm>
              <a:off x="604645" y="1677408"/>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1800" dirty="0">
                  <a:solidFill>
                    <a:schemeClr val="tx1"/>
                  </a:solidFill>
                </a:rPr>
                <a:t>Models of memory cannot be directly observed so researchers have to make </a:t>
              </a:r>
              <a:r>
                <a:rPr lang="en-GB" sz="1800" b="1" dirty="0">
                  <a:solidFill>
                    <a:srgbClr val="7030A0"/>
                  </a:solidFill>
                </a:rPr>
                <a:t>inferences</a:t>
              </a:r>
              <a:r>
                <a:rPr lang="en-GB" sz="1800" dirty="0">
                  <a:solidFill>
                    <a:schemeClr val="tx1"/>
                  </a:solidFill>
                </a:rPr>
                <a:t> on the structure of memory based on the behaviour observed during experimentation.  These </a:t>
              </a:r>
              <a:r>
                <a:rPr lang="en-GB" sz="1800" b="1" dirty="0">
                  <a:solidFill>
                    <a:srgbClr val="7030A0"/>
                  </a:solidFill>
                </a:rPr>
                <a:t>inferences</a:t>
              </a:r>
              <a:r>
                <a:rPr lang="en-GB" sz="1800" dirty="0">
                  <a:solidFill>
                    <a:schemeClr val="tx1"/>
                  </a:solidFill>
                </a:rPr>
                <a:t> are effectively educated guesses and could be incorrect. </a:t>
              </a:r>
            </a:p>
          </p:txBody>
        </p:sp>
      </p:grpSp>
      <p:grpSp>
        <p:nvGrpSpPr>
          <p:cNvPr id="16" name="Group 15">
            <a:extLst>
              <a:ext uri="{FF2B5EF4-FFF2-40B4-BE49-F238E27FC236}">
                <a16:creationId xmlns:a16="http://schemas.microsoft.com/office/drawing/2014/main" id="{702FF615-C81C-451C-9BF2-5078300D2402}"/>
              </a:ext>
            </a:extLst>
          </p:cNvPr>
          <p:cNvGrpSpPr/>
          <p:nvPr/>
        </p:nvGrpSpPr>
        <p:grpSpPr>
          <a:xfrm>
            <a:off x="480447" y="5397909"/>
            <a:ext cx="10802319" cy="1018388"/>
            <a:chOff x="261899" y="1677408"/>
            <a:chExt cx="7703401" cy="715291"/>
          </a:xfrm>
        </p:grpSpPr>
        <p:sp>
          <p:nvSpPr>
            <p:cNvPr id="17" name="Rectangle: Single Corner Rounded 16">
              <a:extLst>
                <a:ext uri="{FF2B5EF4-FFF2-40B4-BE49-F238E27FC236}">
                  <a16:creationId xmlns:a16="http://schemas.microsoft.com/office/drawing/2014/main" id="{2564C3CA-B001-47F6-92D0-0FADFF6BD195}"/>
                </a:ext>
              </a:extLst>
            </p:cNvPr>
            <p:cNvSpPr/>
            <p:nvPr/>
          </p:nvSpPr>
          <p:spPr>
            <a:xfrm>
              <a:off x="261899" y="1677408"/>
              <a:ext cx="415179" cy="715291"/>
            </a:xfrm>
            <a:prstGeom prst="round1Rect">
              <a:avLst/>
            </a:prstGeom>
            <a:solidFill>
              <a:srgbClr val="C5669E"/>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8" name="Rectangle: Single Corner Rounded 17">
              <a:extLst>
                <a:ext uri="{FF2B5EF4-FFF2-40B4-BE49-F238E27FC236}">
                  <a16:creationId xmlns:a16="http://schemas.microsoft.com/office/drawing/2014/main" id="{2C6257CD-3682-4C27-9807-5F29EFFC02ED}"/>
                </a:ext>
              </a:extLst>
            </p:cNvPr>
            <p:cNvSpPr/>
            <p:nvPr/>
          </p:nvSpPr>
          <p:spPr>
            <a:xfrm>
              <a:off x="604645" y="1677408"/>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1800" dirty="0">
                  <a:solidFill>
                    <a:schemeClr val="tx1"/>
                  </a:solidFill>
                </a:rPr>
                <a:t>Later research has demonstrated that neither STM or LTM are unitary stores. There are multiple types of LTM and STM is better explained by the WMM. Also the MSM lacks face validity, we all have LTM’s of tast</a:t>
              </a:r>
              <a:r>
                <a:rPr lang="en-GB" dirty="0">
                  <a:solidFill>
                    <a:schemeClr val="tx1"/>
                  </a:solidFill>
                </a:rPr>
                <a:t>es and smells, and many people experience the capacity of STM, not as fixed, but changing over a lifetime.</a:t>
              </a:r>
              <a:endParaRPr lang="en-GB" sz="1800" dirty="0">
                <a:solidFill>
                  <a:schemeClr val="tx1"/>
                </a:solidFill>
              </a:endParaRPr>
            </a:p>
          </p:txBody>
        </p:sp>
      </p:grpSp>
      <p:grpSp>
        <p:nvGrpSpPr>
          <p:cNvPr id="23" name="Group 22">
            <a:extLst>
              <a:ext uri="{FF2B5EF4-FFF2-40B4-BE49-F238E27FC236}">
                <a16:creationId xmlns:a16="http://schemas.microsoft.com/office/drawing/2014/main" id="{7EDF5E83-D03A-4236-AD0E-1B87F5B71975}"/>
              </a:ext>
            </a:extLst>
          </p:cNvPr>
          <p:cNvGrpSpPr/>
          <p:nvPr/>
        </p:nvGrpSpPr>
        <p:grpSpPr>
          <a:xfrm>
            <a:off x="480447" y="2332467"/>
            <a:ext cx="10802319" cy="898904"/>
            <a:chOff x="261899" y="1677408"/>
            <a:chExt cx="7703401" cy="890047"/>
          </a:xfrm>
        </p:grpSpPr>
        <p:sp>
          <p:nvSpPr>
            <p:cNvPr id="24" name="Rectangle: Single Corner Rounded 23">
              <a:extLst>
                <a:ext uri="{FF2B5EF4-FFF2-40B4-BE49-F238E27FC236}">
                  <a16:creationId xmlns:a16="http://schemas.microsoft.com/office/drawing/2014/main" id="{0426010D-AA50-4D2D-8334-5D8F30339B45}"/>
                </a:ext>
              </a:extLst>
            </p:cNvPr>
            <p:cNvSpPr/>
            <p:nvPr/>
          </p:nvSpPr>
          <p:spPr>
            <a:xfrm>
              <a:off x="261899" y="1677408"/>
              <a:ext cx="415179" cy="890047"/>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a:t>
              </a:r>
              <a:endParaRPr lang="en-GB" b="1" dirty="0">
                <a:solidFill>
                  <a:schemeClr val="tx1"/>
                </a:solidFill>
              </a:endParaRPr>
            </a:p>
          </p:txBody>
        </p:sp>
        <p:sp>
          <p:nvSpPr>
            <p:cNvPr id="25" name="Rectangle: Single Corner Rounded 24">
              <a:extLst>
                <a:ext uri="{FF2B5EF4-FFF2-40B4-BE49-F238E27FC236}">
                  <a16:creationId xmlns:a16="http://schemas.microsoft.com/office/drawing/2014/main" id="{5DCE25A8-2024-4738-B6FB-F2A4747B6366}"/>
                </a:ext>
              </a:extLst>
            </p:cNvPr>
            <p:cNvSpPr/>
            <p:nvPr/>
          </p:nvSpPr>
          <p:spPr>
            <a:xfrm>
              <a:off x="604645" y="1677408"/>
              <a:ext cx="7360655" cy="890047"/>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1800" dirty="0">
                  <a:solidFill>
                    <a:schemeClr val="tx1"/>
                  </a:solidFill>
                </a:rPr>
                <a:t>The artificial nature of the design of experimental studies may be the only way of clearly measuring memory, and testing the </a:t>
              </a:r>
              <a:r>
                <a:rPr lang="en-GB" dirty="0">
                  <a:solidFill>
                    <a:schemeClr val="tx1"/>
                  </a:solidFill>
                </a:rPr>
                <a:t>limits of memory.  This approach may ultimately uncover the underling internal mental structure of memory. </a:t>
              </a:r>
              <a:endParaRPr lang="en-GB" sz="1800" dirty="0">
                <a:solidFill>
                  <a:schemeClr val="tx1"/>
                </a:solidFill>
              </a:endParaRPr>
            </a:p>
          </p:txBody>
        </p:sp>
      </p:grpSp>
      <p:grpSp>
        <p:nvGrpSpPr>
          <p:cNvPr id="19" name="Group 18">
            <a:extLst>
              <a:ext uri="{FF2B5EF4-FFF2-40B4-BE49-F238E27FC236}">
                <a16:creationId xmlns:a16="http://schemas.microsoft.com/office/drawing/2014/main" id="{2BBCFF19-3652-4C54-8493-BE9AB1CC1CB5}"/>
              </a:ext>
            </a:extLst>
          </p:cNvPr>
          <p:cNvGrpSpPr/>
          <p:nvPr/>
        </p:nvGrpSpPr>
        <p:grpSpPr>
          <a:xfrm>
            <a:off x="480447" y="4450070"/>
            <a:ext cx="10802319" cy="881348"/>
            <a:chOff x="261899" y="1677408"/>
            <a:chExt cx="7703401" cy="715291"/>
          </a:xfrm>
        </p:grpSpPr>
        <p:sp>
          <p:nvSpPr>
            <p:cNvPr id="20" name="Rectangle: Single Corner Rounded 19">
              <a:extLst>
                <a:ext uri="{FF2B5EF4-FFF2-40B4-BE49-F238E27FC236}">
                  <a16:creationId xmlns:a16="http://schemas.microsoft.com/office/drawing/2014/main" id="{FDF42265-7E91-41D7-A032-1BD0774EEEAD}"/>
                </a:ext>
              </a:extLst>
            </p:cNvPr>
            <p:cNvSpPr/>
            <p:nvPr/>
          </p:nvSpPr>
          <p:spPr>
            <a:xfrm>
              <a:off x="261899" y="1677408"/>
              <a:ext cx="415179" cy="715291"/>
            </a:xfrm>
            <a:prstGeom prst="round1Rect">
              <a:avLst/>
            </a:prstGeom>
            <a:solidFill>
              <a:srgbClr val="B3D4A4"/>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a:t>
              </a:r>
              <a:endParaRPr lang="en-GB" b="1" dirty="0">
                <a:solidFill>
                  <a:schemeClr val="tx1"/>
                </a:solidFill>
              </a:endParaRPr>
            </a:p>
          </p:txBody>
        </p:sp>
        <p:sp>
          <p:nvSpPr>
            <p:cNvPr id="21" name="Rectangle: Single Corner Rounded 20">
              <a:extLst>
                <a:ext uri="{FF2B5EF4-FFF2-40B4-BE49-F238E27FC236}">
                  <a16:creationId xmlns:a16="http://schemas.microsoft.com/office/drawing/2014/main" id="{48C98A0B-15E8-4B6B-A684-1C7A131071E2}"/>
                </a:ext>
              </a:extLst>
            </p:cNvPr>
            <p:cNvSpPr/>
            <p:nvPr/>
          </p:nvSpPr>
          <p:spPr>
            <a:xfrm>
              <a:off x="604645" y="1677408"/>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1800" dirty="0">
                  <a:solidFill>
                    <a:schemeClr val="tx1"/>
                  </a:solidFill>
                </a:rPr>
                <a:t>The large capacity and short duration of th</a:t>
              </a:r>
              <a:r>
                <a:rPr lang="en-GB" dirty="0">
                  <a:solidFill>
                    <a:schemeClr val="tx1"/>
                  </a:solidFill>
                </a:rPr>
                <a:t>e sensory register matches what would be expected from evolutionary theory, that as much information as possible is gathered from the environment, but only the important information is processed  </a:t>
              </a:r>
              <a:endParaRPr lang="en-GB" sz="1800" dirty="0">
                <a:solidFill>
                  <a:schemeClr val="tx1"/>
                </a:solidFill>
              </a:endParaRPr>
            </a:p>
          </p:txBody>
        </p:sp>
      </p:grpSp>
      <p:sp>
        <p:nvSpPr>
          <p:cNvPr id="3" name="Rounded Rectangle 3">
            <a:extLst>
              <a:ext uri="{FF2B5EF4-FFF2-40B4-BE49-F238E27FC236}">
                <a16:creationId xmlns:a16="http://schemas.microsoft.com/office/drawing/2014/main" id="{E7DA93E9-0B45-467C-99BD-8C9B1DD7CADF}"/>
              </a:ext>
            </a:extLst>
          </p:cNvPr>
          <p:cNvSpPr/>
          <p:nvPr/>
        </p:nvSpPr>
        <p:spPr>
          <a:xfrm>
            <a:off x="418455" y="441703"/>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Multi-store Model – Additional Evaluations – A03</a:t>
            </a:r>
          </a:p>
        </p:txBody>
      </p:sp>
    </p:spTree>
    <p:custDataLst>
      <p:tags r:id="rId1"/>
    </p:custDataLst>
    <p:extLst>
      <p:ext uri="{BB962C8B-B14F-4D97-AF65-F5344CB8AC3E}">
        <p14:creationId xmlns:p14="http://schemas.microsoft.com/office/powerpoint/2010/main" val="507605819"/>
      </p:ext>
    </p:extLst>
  </p:cSld>
  <p:clrMapOvr>
    <a:masterClrMapping/>
  </p:clrMapOvr>
  <mc:AlternateContent xmlns:mc="http://schemas.openxmlformats.org/markup-compatibility/2006" xmlns:p14="http://schemas.microsoft.com/office/powerpoint/2010/main">
    <mc:Choice Requires="p14">
      <p:transition p14:dur="10" advClick="0" advTm="18000">
        <p:fade/>
      </p:transition>
    </mc:Choice>
    <mc:Fallback xmlns="">
      <p:transition advClick="0"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6F564BDF-C53E-4EB9-AFC2-7A94BAE46862}"/>
              </a:ext>
            </a:extLst>
          </p:cNvPr>
          <p:cNvSpPr/>
          <p:nvPr/>
        </p:nvSpPr>
        <p:spPr>
          <a:xfrm>
            <a:off x="412255" y="447002"/>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MEMORY – REAL EXAM QUESTIONS</a:t>
            </a:r>
          </a:p>
        </p:txBody>
      </p:sp>
      <p:graphicFrame>
        <p:nvGraphicFramePr>
          <p:cNvPr id="4" name="Content Placeholder 4">
            <a:extLst>
              <a:ext uri="{FF2B5EF4-FFF2-40B4-BE49-F238E27FC236}">
                <a16:creationId xmlns:a16="http://schemas.microsoft.com/office/drawing/2014/main" id="{F3B18859-3713-4265-846D-82165CE14870}"/>
              </a:ext>
            </a:extLst>
          </p:cNvPr>
          <p:cNvGraphicFramePr>
            <a:graphicFrameLocks/>
          </p:cNvGraphicFramePr>
          <p:nvPr>
            <p:extLst>
              <p:ext uri="{D42A27DB-BD31-4B8C-83A1-F6EECF244321}">
                <p14:modId xmlns:p14="http://schemas.microsoft.com/office/powerpoint/2010/main" val="3998731069"/>
              </p:ext>
            </p:extLst>
          </p:nvPr>
        </p:nvGraphicFramePr>
        <p:xfrm>
          <a:off x="458749" y="1091350"/>
          <a:ext cx="10808519" cy="1010920"/>
        </p:xfrm>
        <a:graphic>
          <a:graphicData uri="http://schemas.openxmlformats.org/drawingml/2006/table">
            <a:tbl>
              <a:tblPr firstRow="1" bandRow="1">
                <a:tableStyleId>{5C22544A-7EE6-4342-B048-85BDC9FD1C3A}</a:tableStyleId>
              </a:tblPr>
              <a:tblGrid>
                <a:gridCol w="2161704">
                  <a:extLst>
                    <a:ext uri="{9D8B030D-6E8A-4147-A177-3AD203B41FA5}">
                      <a16:colId xmlns:a16="http://schemas.microsoft.com/office/drawing/2014/main" val="3775374351"/>
                    </a:ext>
                  </a:extLst>
                </a:gridCol>
                <a:gridCol w="2169954">
                  <a:extLst>
                    <a:ext uri="{9D8B030D-6E8A-4147-A177-3AD203B41FA5}">
                      <a16:colId xmlns:a16="http://schemas.microsoft.com/office/drawing/2014/main" val="3252401388"/>
                    </a:ext>
                  </a:extLst>
                </a:gridCol>
                <a:gridCol w="2463982">
                  <a:extLst>
                    <a:ext uri="{9D8B030D-6E8A-4147-A177-3AD203B41FA5}">
                      <a16:colId xmlns:a16="http://schemas.microsoft.com/office/drawing/2014/main" val="3074339394"/>
                    </a:ext>
                  </a:extLst>
                </a:gridCol>
                <a:gridCol w="1851175">
                  <a:extLst>
                    <a:ext uri="{9D8B030D-6E8A-4147-A177-3AD203B41FA5}">
                      <a16:colId xmlns:a16="http://schemas.microsoft.com/office/drawing/2014/main" val="2201685690"/>
                    </a:ext>
                  </a:extLst>
                </a:gridCol>
                <a:gridCol w="2161704">
                  <a:extLst>
                    <a:ext uri="{9D8B030D-6E8A-4147-A177-3AD203B41FA5}">
                      <a16:colId xmlns:a16="http://schemas.microsoft.com/office/drawing/2014/main" val="2692264261"/>
                    </a:ext>
                  </a:extLst>
                </a:gridCol>
              </a:tblGrid>
              <a:tr h="370840">
                <a:tc>
                  <a:txBody>
                    <a:bodyPr/>
                    <a:lstStyle/>
                    <a:p>
                      <a:r>
                        <a:rPr lang="en-GB" dirty="0">
                          <a:solidFill>
                            <a:schemeClr val="tx1"/>
                          </a:solidFill>
                        </a:rPr>
                        <a:t>Year:</a:t>
                      </a:r>
                      <a:r>
                        <a:rPr lang="en-GB" baseline="0" dirty="0">
                          <a:solidFill>
                            <a:schemeClr val="tx1"/>
                          </a:solidFill>
                        </a:rPr>
                        <a:t> </a:t>
                      </a:r>
                      <a:r>
                        <a:rPr lang="en-GB" dirty="0">
                          <a:solidFill>
                            <a:schemeClr val="tx1"/>
                          </a:solidFill>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Paper: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Qualification:</a:t>
                      </a:r>
                      <a:r>
                        <a:rPr lang="en-GB" baseline="0" dirty="0">
                          <a:solidFill>
                            <a:schemeClr val="tx1"/>
                          </a:solidFill>
                        </a:rPr>
                        <a:t> </a:t>
                      </a:r>
                      <a:r>
                        <a:rPr lang="en-GB" dirty="0">
                          <a:solidFill>
                            <a:schemeClr val="tx1"/>
                          </a:solidFill>
                        </a:rPr>
                        <a: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rgbClr val="C00000"/>
                          </a:solidFill>
                        </a:rPr>
                        <a:t>MARKS: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05980863"/>
                  </a:ext>
                </a:extLst>
              </a:tr>
              <a:tr h="370840">
                <a:tc gridSpan="5">
                  <a:txBody>
                    <a:bodyPr/>
                    <a:lstStyle/>
                    <a:p>
                      <a:r>
                        <a:rPr lang="en-GB" sz="1800" b="0" i="0" u="none" strike="noStrike" kern="1200" baseline="0" dirty="0">
                          <a:solidFill>
                            <a:schemeClr val="dk1"/>
                          </a:solidFill>
                          <a:latin typeface="+mn-lt"/>
                          <a:ea typeface="+mn-ea"/>
                          <a:cs typeface="+mn-cs"/>
                        </a:rPr>
                        <a:t>Outline what psychological research has shown about short-term memory according to the multi-store model of memory.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0410398"/>
                  </a:ext>
                </a:extLst>
              </a:tr>
            </a:tbl>
          </a:graphicData>
        </a:graphic>
      </p:graphicFrame>
      <p:graphicFrame>
        <p:nvGraphicFramePr>
          <p:cNvPr id="5" name="Content Placeholder 4">
            <a:extLst>
              <a:ext uri="{FF2B5EF4-FFF2-40B4-BE49-F238E27FC236}">
                <a16:creationId xmlns:a16="http://schemas.microsoft.com/office/drawing/2014/main" id="{A61AE769-AF32-4D6F-A620-D94B384ABBB4}"/>
              </a:ext>
            </a:extLst>
          </p:cNvPr>
          <p:cNvGraphicFramePr>
            <a:graphicFrameLocks/>
          </p:cNvGraphicFramePr>
          <p:nvPr>
            <p:extLst>
              <p:ext uri="{D42A27DB-BD31-4B8C-83A1-F6EECF244321}">
                <p14:modId xmlns:p14="http://schemas.microsoft.com/office/powerpoint/2010/main" val="435589771"/>
              </p:ext>
            </p:extLst>
          </p:nvPr>
        </p:nvGraphicFramePr>
        <p:xfrm>
          <a:off x="458749" y="2185603"/>
          <a:ext cx="10808519" cy="3581047"/>
        </p:xfrm>
        <a:graphic>
          <a:graphicData uri="http://schemas.openxmlformats.org/drawingml/2006/table">
            <a:tbl>
              <a:tblPr firstRow="1" bandRow="1">
                <a:tableStyleId>{5C22544A-7EE6-4342-B048-85BDC9FD1C3A}</a:tableStyleId>
              </a:tblPr>
              <a:tblGrid>
                <a:gridCol w="2161704">
                  <a:extLst>
                    <a:ext uri="{9D8B030D-6E8A-4147-A177-3AD203B41FA5}">
                      <a16:colId xmlns:a16="http://schemas.microsoft.com/office/drawing/2014/main" val="3775374351"/>
                    </a:ext>
                  </a:extLst>
                </a:gridCol>
                <a:gridCol w="2169954">
                  <a:extLst>
                    <a:ext uri="{9D8B030D-6E8A-4147-A177-3AD203B41FA5}">
                      <a16:colId xmlns:a16="http://schemas.microsoft.com/office/drawing/2014/main" val="3252401388"/>
                    </a:ext>
                  </a:extLst>
                </a:gridCol>
                <a:gridCol w="2463982">
                  <a:extLst>
                    <a:ext uri="{9D8B030D-6E8A-4147-A177-3AD203B41FA5}">
                      <a16:colId xmlns:a16="http://schemas.microsoft.com/office/drawing/2014/main" val="3074339394"/>
                    </a:ext>
                  </a:extLst>
                </a:gridCol>
                <a:gridCol w="1851175">
                  <a:extLst>
                    <a:ext uri="{9D8B030D-6E8A-4147-A177-3AD203B41FA5}">
                      <a16:colId xmlns:a16="http://schemas.microsoft.com/office/drawing/2014/main" val="2201685690"/>
                    </a:ext>
                  </a:extLst>
                </a:gridCol>
                <a:gridCol w="2161704">
                  <a:extLst>
                    <a:ext uri="{9D8B030D-6E8A-4147-A177-3AD203B41FA5}">
                      <a16:colId xmlns:a16="http://schemas.microsoft.com/office/drawing/2014/main" val="2692264261"/>
                    </a:ext>
                  </a:extLst>
                </a:gridCol>
              </a:tblGrid>
              <a:tr h="381629">
                <a:tc>
                  <a:txBody>
                    <a:bodyPr/>
                    <a:lstStyle/>
                    <a:p>
                      <a:r>
                        <a:rPr lang="en-GB" dirty="0">
                          <a:solidFill>
                            <a:schemeClr val="tx1"/>
                          </a:solidFill>
                        </a:rPr>
                        <a:t>Year:</a:t>
                      </a:r>
                      <a:r>
                        <a:rPr lang="en-GB" baseline="0" dirty="0">
                          <a:solidFill>
                            <a:schemeClr val="tx1"/>
                          </a:solidFill>
                        </a:rPr>
                        <a:t> </a:t>
                      </a:r>
                      <a:r>
                        <a:rPr lang="en-GB" dirty="0">
                          <a:solidFill>
                            <a:schemeClr val="tx1"/>
                          </a:solidFill>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Paper: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Qualification:</a:t>
                      </a:r>
                      <a:r>
                        <a:rPr lang="en-GB" baseline="0" dirty="0">
                          <a:solidFill>
                            <a:schemeClr val="tx1"/>
                          </a:solidFill>
                        </a:rPr>
                        <a:t> AL</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chemeClr val="tx1"/>
                          </a:solidFill>
                        </a:rPr>
                        <a:t>Q:9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dirty="0">
                          <a:solidFill>
                            <a:srgbClr val="C00000"/>
                          </a:solidFill>
                        </a:rPr>
                        <a:t>MARKS: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05980863"/>
                  </a:ext>
                </a:extLst>
              </a:tr>
              <a:tr h="3199418">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In an investigation into memory, participants were presented with two different lists of words. 	</a:t>
                      </a:r>
                    </a:p>
                    <a:p>
                      <a:endParaRPr lang="en-GB" sz="18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0410398"/>
                  </a:ext>
                </a:extLst>
              </a:tr>
            </a:tbl>
          </a:graphicData>
        </a:graphic>
      </p:graphicFrame>
      <p:graphicFrame>
        <p:nvGraphicFramePr>
          <p:cNvPr id="3" name="Table 5">
            <a:extLst>
              <a:ext uri="{FF2B5EF4-FFF2-40B4-BE49-F238E27FC236}">
                <a16:creationId xmlns:a16="http://schemas.microsoft.com/office/drawing/2014/main" id="{9875DD09-6B1E-4842-9E67-1D13699ACC94}"/>
              </a:ext>
            </a:extLst>
          </p:cNvPr>
          <p:cNvGraphicFramePr>
            <a:graphicFrameLocks noGrp="1"/>
          </p:cNvGraphicFramePr>
          <p:nvPr>
            <p:extLst>
              <p:ext uri="{D42A27DB-BD31-4B8C-83A1-F6EECF244321}">
                <p14:modId xmlns:p14="http://schemas.microsoft.com/office/powerpoint/2010/main" val="4259321289"/>
              </p:ext>
            </p:extLst>
          </p:nvPr>
        </p:nvGraphicFramePr>
        <p:xfrm>
          <a:off x="546660" y="3113447"/>
          <a:ext cx="2028556" cy="2377440"/>
        </p:xfrm>
        <a:graphic>
          <a:graphicData uri="http://schemas.openxmlformats.org/drawingml/2006/table">
            <a:tbl>
              <a:tblPr firstRow="1" bandRow="1">
                <a:tableStyleId>{5C22544A-7EE6-4342-B048-85BDC9FD1C3A}</a:tableStyleId>
              </a:tblPr>
              <a:tblGrid>
                <a:gridCol w="1014278">
                  <a:extLst>
                    <a:ext uri="{9D8B030D-6E8A-4147-A177-3AD203B41FA5}">
                      <a16:colId xmlns:a16="http://schemas.microsoft.com/office/drawing/2014/main" val="945037098"/>
                    </a:ext>
                  </a:extLst>
                </a:gridCol>
                <a:gridCol w="1014278">
                  <a:extLst>
                    <a:ext uri="{9D8B030D-6E8A-4147-A177-3AD203B41FA5}">
                      <a16:colId xmlns:a16="http://schemas.microsoft.com/office/drawing/2014/main" val="1521531788"/>
                    </a:ext>
                  </a:extLst>
                </a:gridCol>
              </a:tblGrid>
              <a:tr h="0">
                <a:tc>
                  <a:txBody>
                    <a:bodyPr/>
                    <a:lstStyle/>
                    <a:p>
                      <a:pPr algn="ctr"/>
                      <a:r>
                        <a:rPr lang="en-GB" dirty="0"/>
                        <a:t>List 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dirty="0"/>
                        <a:t>List B</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69650"/>
                  </a:ext>
                </a:extLst>
              </a:tr>
              <a:tr h="370840">
                <a:tc>
                  <a:txBody>
                    <a:bodyPr/>
                    <a:lstStyle/>
                    <a:p>
                      <a:pPr algn="ctr"/>
                      <a:r>
                        <a:rPr lang="en-GB" sz="1800" b="0" i="0" u="none" strike="noStrike" kern="1200" baseline="0" dirty="0">
                          <a:solidFill>
                            <a:schemeClr val="dk1"/>
                          </a:solidFill>
                          <a:latin typeface="+mn-lt"/>
                          <a:ea typeface="+mn-ea"/>
                          <a:cs typeface="+mn-cs"/>
                        </a:rPr>
                        <a:t>Flip </a:t>
                      </a:r>
                    </a:p>
                    <a:p>
                      <a:pPr algn="ctr"/>
                      <a:r>
                        <a:rPr lang="en-GB" sz="1800" b="0" i="0" u="none" strike="noStrike" kern="1200" baseline="0" dirty="0">
                          <a:solidFill>
                            <a:schemeClr val="dk1"/>
                          </a:solidFill>
                          <a:latin typeface="+mn-lt"/>
                          <a:ea typeface="+mn-ea"/>
                          <a:cs typeface="+mn-cs"/>
                        </a:rPr>
                        <a:t>Flit </a:t>
                      </a:r>
                    </a:p>
                    <a:p>
                      <a:pPr algn="ctr"/>
                      <a:r>
                        <a:rPr lang="en-GB" sz="1800" b="0" i="0" u="none" strike="noStrike" kern="1200" baseline="0" dirty="0">
                          <a:solidFill>
                            <a:schemeClr val="dk1"/>
                          </a:solidFill>
                          <a:latin typeface="+mn-lt"/>
                          <a:ea typeface="+mn-ea"/>
                          <a:cs typeface="+mn-cs"/>
                        </a:rPr>
                        <a:t>Flop </a:t>
                      </a:r>
                    </a:p>
                    <a:p>
                      <a:pPr algn="ctr"/>
                      <a:r>
                        <a:rPr lang="en-GB" sz="1800" b="0" i="0" u="none" strike="noStrike" kern="1200" baseline="0" dirty="0">
                          <a:solidFill>
                            <a:schemeClr val="dk1"/>
                          </a:solidFill>
                          <a:latin typeface="+mn-lt"/>
                          <a:ea typeface="+mn-ea"/>
                          <a:cs typeface="+mn-cs"/>
                        </a:rPr>
                        <a:t>Flap </a:t>
                      </a:r>
                    </a:p>
                    <a:p>
                      <a:pPr algn="ctr"/>
                      <a:r>
                        <a:rPr lang="en-GB" sz="1800" b="0" i="0" u="none" strike="noStrike" kern="1200" baseline="0" dirty="0">
                          <a:solidFill>
                            <a:schemeClr val="dk1"/>
                          </a:solidFill>
                          <a:latin typeface="+mn-lt"/>
                          <a:ea typeface="+mn-ea"/>
                          <a:cs typeface="+mn-cs"/>
                        </a:rPr>
                        <a:t>Flab </a:t>
                      </a:r>
                    </a:p>
                    <a:p>
                      <a:pPr algn="ctr"/>
                      <a:r>
                        <a:rPr lang="en-GB" sz="1800" b="0" i="0" u="none" strike="noStrike" kern="1200" baseline="0" dirty="0">
                          <a:solidFill>
                            <a:schemeClr val="dk1"/>
                          </a:solidFill>
                          <a:latin typeface="+mn-lt"/>
                          <a:ea typeface="+mn-ea"/>
                          <a:cs typeface="+mn-cs"/>
                        </a:rPr>
                        <a:t>Flan </a:t>
                      </a:r>
                    </a:p>
                    <a:p>
                      <a:pPr algn="ctr"/>
                      <a:r>
                        <a:rPr lang="en-GB" sz="1800" b="0" i="0" u="none" strike="noStrike" kern="1200" baseline="0" dirty="0">
                          <a:solidFill>
                            <a:schemeClr val="dk1"/>
                          </a:solidFill>
                          <a:latin typeface="+mn-lt"/>
                          <a:ea typeface="+mn-ea"/>
                          <a:cs typeface="+mn-cs"/>
                        </a:rPr>
                        <a:t>Flat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GB" sz="1800" b="0" i="0" u="none" strike="noStrike" kern="1200" baseline="0" dirty="0">
                          <a:solidFill>
                            <a:schemeClr val="dk1"/>
                          </a:solidFill>
                          <a:latin typeface="+mn-lt"/>
                          <a:ea typeface="+mn-ea"/>
                          <a:cs typeface="+mn-cs"/>
                        </a:rPr>
                        <a:t>Huge </a:t>
                      </a:r>
                    </a:p>
                    <a:p>
                      <a:pPr algn="ctr"/>
                      <a:r>
                        <a:rPr lang="en-GB" sz="1800" b="0" i="0" u="none" strike="noStrike" kern="1200" baseline="0" dirty="0">
                          <a:solidFill>
                            <a:schemeClr val="dk1"/>
                          </a:solidFill>
                          <a:latin typeface="+mn-lt"/>
                          <a:ea typeface="+mn-ea"/>
                          <a:cs typeface="+mn-cs"/>
                        </a:rPr>
                        <a:t>Large </a:t>
                      </a:r>
                    </a:p>
                    <a:p>
                      <a:pPr algn="ctr"/>
                      <a:r>
                        <a:rPr lang="en-GB" sz="1800" b="0" i="0" u="none" strike="noStrike" kern="1200" baseline="0" dirty="0">
                          <a:solidFill>
                            <a:schemeClr val="dk1"/>
                          </a:solidFill>
                          <a:latin typeface="+mn-lt"/>
                          <a:ea typeface="+mn-ea"/>
                          <a:cs typeface="+mn-cs"/>
                        </a:rPr>
                        <a:t>Great </a:t>
                      </a:r>
                    </a:p>
                    <a:p>
                      <a:pPr algn="ctr"/>
                      <a:r>
                        <a:rPr lang="en-GB" sz="1800" b="0" i="0" u="none" strike="noStrike" kern="1200" baseline="0" dirty="0">
                          <a:solidFill>
                            <a:schemeClr val="dk1"/>
                          </a:solidFill>
                          <a:latin typeface="+mn-lt"/>
                          <a:ea typeface="+mn-ea"/>
                          <a:cs typeface="+mn-cs"/>
                        </a:rPr>
                        <a:t>Giant </a:t>
                      </a:r>
                    </a:p>
                    <a:p>
                      <a:pPr algn="ctr"/>
                      <a:r>
                        <a:rPr lang="en-GB" sz="1800" b="0" i="0" u="none" strike="noStrike" kern="1200" baseline="0" dirty="0">
                          <a:solidFill>
                            <a:schemeClr val="dk1"/>
                          </a:solidFill>
                          <a:latin typeface="+mn-lt"/>
                          <a:ea typeface="+mn-ea"/>
                          <a:cs typeface="+mn-cs"/>
                        </a:rPr>
                        <a:t>Vast </a:t>
                      </a:r>
                    </a:p>
                    <a:p>
                      <a:pPr algn="ctr"/>
                      <a:r>
                        <a:rPr lang="en-GB" sz="1800" b="0" i="0" u="none" strike="noStrike" kern="1200" baseline="0" dirty="0">
                          <a:solidFill>
                            <a:schemeClr val="dk1"/>
                          </a:solidFill>
                          <a:latin typeface="+mn-lt"/>
                          <a:ea typeface="+mn-ea"/>
                          <a:cs typeface="+mn-cs"/>
                        </a:rPr>
                        <a:t>Mighty </a:t>
                      </a:r>
                    </a:p>
                    <a:p>
                      <a:pPr algn="ctr"/>
                      <a:r>
                        <a:rPr lang="en-GB" sz="1800" b="0" i="0" u="none" strike="noStrike" kern="1200" baseline="0" dirty="0">
                          <a:solidFill>
                            <a:schemeClr val="dk1"/>
                          </a:solidFill>
                          <a:latin typeface="+mn-lt"/>
                          <a:ea typeface="+mn-ea"/>
                          <a:cs typeface="+mn-cs"/>
                        </a:rPr>
                        <a:t>Epic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3562068"/>
                  </a:ext>
                </a:extLst>
              </a:tr>
            </a:tbl>
          </a:graphicData>
        </a:graphic>
      </p:graphicFrame>
      <p:sp>
        <p:nvSpPr>
          <p:cNvPr id="9" name="TextBox 8">
            <a:extLst>
              <a:ext uri="{FF2B5EF4-FFF2-40B4-BE49-F238E27FC236}">
                <a16:creationId xmlns:a16="http://schemas.microsoft.com/office/drawing/2014/main" id="{5C2C0CBA-DA92-4A2D-B0E7-5DEF6AFCED70}"/>
              </a:ext>
            </a:extLst>
          </p:cNvPr>
          <p:cNvSpPr txBox="1"/>
          <p:nvPr/>
        </p:nvSpPr>
        <p:spPr>
          <a:xfrm>
            <a:off x="2663127" y="3216967"/>
            <a:ext cx="8433659" cy="2031325"/>
          </a:xfrm>
          <a:prstGeom prst="rect">
            <a:avLst/>
          </a:prstGeom>
          <a:noFill/>
        </p:spPr>
        <p:txBody>
          <a:bodyPr wrap="square">
            <a:spAutoFit/>
          </a:bodyPr>
          <a:lstStyle/>
          <a:p>
            <a:r>
              <a:rPr lang="en-GB" sz="1800" b="0" i="0" u="none" strike="noStrike" kern="1200" baseline="0" dirty="0">
                <a:solidFill>
                  <a:schemeClr val="dk1"/>
                </a:solidFill>
                <a:latin typeface="+mn-lt"/>
                <a:ea typeface="+mn-ea"/>
                <a:cs typeface="+mn-cs"/>
              </a:rPr>
              <a:t>After seeing the lists, participants were tested on their ability to recall the words. </a:t>
            </a:r>
          </a:p>
          <a:p>
            <a:endParaRPr lang="en-GB" sz="1800" b="0" i="0" u="none" strike="noStrike" kern="1200" baseline="0" dirty="0">
              <a:solidFill>
                <a:schemeClr val="dk1"/>
              </a:solidFill>
              <a:latin typeface="+mn-lt"/>
              <a:ea typeface="+mn-ea"/>
              <a:cs typeface="+mn-cs"/>
            </a:endParaRPr>
          </a:p>
          <a:p>
            <a:r>
              <a:rPr lang="en-GB" sz="1800" b="0" i="0" u="none" strike="noStrike" kern="1200" baseline="0" dirty="0">
                <a:solidFill>
                  <a:schemeClr val="dk1"/>
                </a:solidFill>
                <a:latin typeface="+mn-lt"/>
                <a:ea typeface="+mn-ea"/>
                <a:cs typeface="+mn-cs"/>
              </a:rPr>
              <a:t>When tested immediately, participants found it more difficult to recall the words from  </a:t>
            </a:r>
            <a:r>
              <a:rPr lang="en-GB" sz="1800" b="1" i="0" u="none" strike="noStrike" kern="1200" baseline="0" dirty="0">
                <a:solidFill>
                  <a:schemeClr val="dk1"/>
                </a:solidFill>
                <a:latin typeface="+mn-lt"/>
                <a:ea typeface="+mn-ea"/>
                <a:cs typeface="+mn-cs"/>
              </a:rPr>
              <a:t>List A </a:t>
            </a:r>
            <a:r>
              <a:rPr lang="en-GB" sz="1800" b="0" i="0" u="none" strike="noStrike" kern="1200" baseline="0" dirty="0">
                <a:solidFill>
                  <a:schemeClr val="dk1"/>
                </a:solidFill>
                <a:latin typeface="+mn-lt"/>
                <a:ea typeface="+mn-ea"/>
                <a:cs typeface="+mn-cs"/>
              </a:rPr>
              <a:t>in the correct order. </a:t>
            </a:r>
          </a:p>
          <a:p>
            <a:endParaRPr lang="en-GB" dirty="0">
              <a:solidFill>
                <a:schemeClr val="dk1"/>
              </a:solidFill>
            </a:endParaRPr>
          </a:p>
          <a:p>
            <a:r>
              <a:rPr lang="en-GB" sz="1800" b="0" i="0" u="none" strike="noStrike" kern="1200" baseline="0" dirty="0">
                <a:solidFill>
                  <a:schemeClr val="dk1"/>
                </a:solidFill>
                <a:latin typeface="+mn-lt"/>
                <a:ea typeface="+mn-ea"/>
                <a:cs typeface="+mn-cs"/>
              </a:rPr>
              <a:t>When tested after 30 minutes, participants found it more difficult to recall the words from </a:t>
            </a:r>
            <a:r>
              <a:rPr lang="en-GB" sz="1800" b="1" i="0" u="none" strike="noStrike" kern="1200" baseline="0" dirty="0">
                <a:solidFill>
                  <a:schemeClr val="dk1"/>
                </a:solidFill>
                <a:latin typeface="+mn-lt"/>
                <a:ea typeface="+mn-ea"/>
                <a:cs typeface="+mn-cs"/>
              </a:rPr>
              <a:t>List B </a:t>
            </a:r>
            <a:r>
              <a:rPr lang="en-GB" sz="1800" b="0" i="0" u="none" strike="noStrike" kern="1200" baseline="0" dirty="0">
                <a:solidFill>
                  <a:schemeClr val="dk1"/>
                </a:solidFill>
                <a:latin typeface="+mn-lt"/>
                <a:ea typeface="+mn-ea"/>
                <a:cs typeface="+mn-cs"/>
              </a:rPr>
              <a:t>in the correct order. 		</a:t>
            </a:r>
          </a:p>
        </p:txBody>
      </p:sp>
      <p:sp>
        <p:nvSpPr>
          <p:cNvPr id="10" name="TextBox 9">
            <a:extLst>
              <a:ext uri="{FF2B5EF4-FFF2-40B4-BE49-F238E27FC236}">
                <a16:creationId xmlns:a16="http://schemas.microsoft.com/office/drawing/2014/main" id="{E9C553CA-C7F0-4E03-9AE9-39C1EAB59256}"/>
              </a:ext>
            </a:extLst>
          </p:cNvPr>
          <p:cNvSpPr txBox="1"/>
          <p:nvPr/>
        </p:nvSpPr>
        <p:spPr>
          <a:xfrm>
            <a:off x="3554234" y="4953649"/>
            <a:ext cx="6868331" cy="646331"/>
          </a:xfrm>
          <a:prstGeom prst="rect">
            <a:avLst/>
          </a:prstGeom>
          <a:noFill/>
        </p:spPr>
        <p:txBody>
          <a:bodyPr wrap="square">
            <a:spAutoFit/>
          </a:bodyPr>
          <a:lstStyle/>
          <a:p>
            <a:endParaRPr lang="en-GB" sz="1800" b="0" i="0" u="none" strike="noStrike" kern="1200" baseline="0" dirty="0">
              <a:solidFill>
                <a:schemeClr val="dk1"/>
              </a:solidFill>
              <a:latin typeface="+mn-lt"/>
              <a:ea typeface="+mn-ea"/>
              <a:cs typeface="+mn-cs"/>
            </a:endParaRPr>
          </a:p>
          <a:p>
            <a:r>
              <a:rPr lang="en-GB" sz="1800" b="0" i="0" u="none" strike="noStrike" kern="1200" baseline="0" dirty="0">
                <a:solidFill>
                  <a:schemeClr val="dk1"/>
                </a:solidFill>
                <a:latin typeface="+mn-lt"/>
                <a:ea typeface="+mn-ea"/>
                <a:cs typeface="+mn-cs"/>
              </a:rPr>
              <a:t>Using your knowledge of coding in memory, explain these findings. 	</a:t>
            </a:r>
          </a:p>
        </p:txBody>
      </p:sp>
      <p:sp>
        <p:nvSpPr>
          <p:cNvPr id="8" name="Rounded Rectangle 3">
            <a:extLst>
              <a:ext uri="{FF2B5EF4-FFF2-40B4-BE49-F238E27FC236}">
                <a16:creationId xmlns:a16="http://schemas.microsoft.com/office/drawing/2014/main" id="{7543847D-B4F4-4C34-BB11-0462EED1D3FB}"/>
              </a:ext>
            </a:extLst>
          </p:cNvPr>
          <p:cNvSpPr/>
          <p:nvPr/>
        </p:nvSpPr>
        <p:spPr>
          <a:xfrm>
            <a:off x="1327687" y="5863669"/>
            <a:ext cx="9536625"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Neurone patrons and above can watch a tutorial on how to respond to this on psychboost.com</a:t>
            </a:r>
          </a:p>
        </p:txBody>
      </p:sp>
    </p:spTree>
    <p:custDataLst>
      <p:tags r:id="rId1"/>
    </p:custDataLst>
    <p:extLst>
      <p:ext uri="{BB962C8B-B14F-4D97-AF65-F5344CB8AC3E}">
        <p14:creationId xmlns:p14="http://schemas.microsoft.com/office/powerpoint/2010/main" val="1982641258"/>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83AB7655-431E-4B4F-BDC5-CA326A4CF9E8}"/>
              </a:ext>
            </a:extLst>
          </p:cNvPr>
          <p:cNvSpPr/>
          <p:nvPr/>
        </p:nvSpPr>
        <p:spPr>
          <a:xfrm>
            <a:off x="1929640" y="1651157"/>
            <a:ext cx="7985760" cy="758381"/>
          </a:xfrm>
          <a:prstGeom prst="roundRect">
            <a:avLst>
              <a:gd name="adj" fmla="val 6849"/>
            </a:avLst>
          </a:prstGeom>
          <a:solidFill>
            <a:srgbClr val="521CA5"/>
          </a:solidFill>
          <a:ln w="38100">
            <a:solidFill>
              <a:srgbClr val="7522C4"/>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In this A-level Psychology Video – Paper 1 –  Memory</a:t>
            </a:r>
            <a:br>
              <a:rPr lang="en-GB" b="1" i="1" kern="1400" dirty="0">
                <a:solidFill>
                  <a:schemeClr val="bg1"/>
                </a:solidFill>
                <a:latin typeface="Calibri" panose="020F0502020204030204" pitchFamily="34" charset="0"/>
              </a:rPr>
            </a:br>
            <a:r>
              <a:rPr lang="en-GB" b="1" i="1" kern="1400" dirty="0">
                <a:solidFill>
                  <a:schemeClr val="bg1"/>
                </a:solidFill>
                <a:latin typeface="Calibri" panose="020F0502020204030204" pitchFamily="34" charset="0"/>
              </a:rPr>
              <a:t>1) The Multi-Store Model</a:t>
            </a:r>
          </a:p>
        </p:txBody>
      </p:sp>
      <p:sp>
        <p:nvSpPr>
          <p:cNvPr id="12" name="Rounded Rectangle 3">
            <a:extLst>
              <a:ext uri="{FF2B5EF4-FFF2-40B4-BE49-F238E27FC236}">
                <a16:creationId xmlns:a16="http://schemas.microsoft.com/office/drawing/2014/main" id="{DC33E9AD-A3F5-40A4-9B3B-3E677A813FDB}"/>
              </a:ext>
            </a:extLst>
          </p:cNvPr>
          <p:cNvSpPr/>
          <p:nvPr/>
        </p:nvSpPr>
        <p:spPr>
          <a:xfrm>
            <a:off x="1929640" y="2520480"/>
            <a:ext cx="7985760" cy="479524"/>
          </a:xfrm>
          <a:prstGeom prst="roundRect">
            <a:avLst>
              <a:gd name="adj" fmla="val 6849"/>
            </a:avLst>
          </a:prstGeom>
          <a:solidFill>
            <a:srgbClr val="D1C2E4"/>
          </a:solidFill>
        </p:spPr>
        <p:txBody>
          <a:bodyPr wrap="square">
            <a:spAutoFit/>
          </a:bodyPr>
          <a:lstStyle/>
          <a:p>
            <a:pPr algn="ctr"/>
            <a:r>
              <a:rPr lang="en-GB" sz="2400" b="1" dirty="0">
                <a:solidFill>
                  <a:srgbClr val="C00000"/>
                </a:solidFill>
              </a:rPr>
              <a:t>What the AQA A-level specification says…</a:t>
            </a:r>
            <a:endParaRPr lang="en-GB" sz="2400" dirty="0">
              <a:solidFill>
                <a:srgbClr val="C00000"/>
              </a:solidFill>
            </a:endParaRPr>
          </a:p>
        </p:txBody>
      </p:sp>
      <p:sp>
        <p:nvSpPr>
          <p:cNvPr id="15" name="Rounded Rectangle 3">
            <a:extLst>
              <a:ext uri="{FF2B5EF4-FFF2-40B4-BE49-F238E27FC236}">
                <a16:creationId xmlns:a16="http://schemas.microsoft.com/office/drawing/2014/main" id="{DC6ED79C-504F-41AA-A270-25C1D3F99210}"/>
              </a:ext>
            </a:extLst>
          </p:cNvPr>
          <p:cNvSpPr/>
          <p:nvPr/>
        </p:nvSpPr>
        <p:spPr>
          <a:xfrm>
            <a:off x="1878840" y="3251758"/>
            <a:ext cx="7985760" cy="1054953"/>
          </a:xfrm>
          <a:prstGeom prst="roundRect">
            <a:avLst>
              <a:gd name="adj" fmla="val 6849"/>
            </a:avLst>
          </a:prstGeom>
          <a:solidFill>
            <a:srgbClr val="D1C2E4">
              <a:alpha val="60000"/>
            </a:srgbClr>
          </a:solidFill>
        </p:spPr>
        <p:txBody>
          <a:bodyPr wrap="square">
            <a:spAutoFit/>
          </a:bodyPr>
          <a:lstStyle/>
          <a:p>
            <a:pPr algn="ctr"/>
            <a:r>
              <a:rPr lang="en-GB" sz="2000" dirty="0"/>
              <a:t>The multi-store model of memory: sensory register, short-term memory and long-term memory. Features of each store: coding, capacity and duration. </a:t>
            </a:r>
            <a:endParaRPr lang="en-US" sz="2000" dirty="0"/>
          </a:p>
        </p:txBody>
      </p:sp>
    </p:spTree>
    <p:custDataLst>
      <p:tags r:id="rId1"/>
    </p:custDataLst>
    <p:extLst>
      <p:ext uri="{BB962C8B-B14F-4D97-AF65-F5344CB8AC3E}">
        <p14:creationId xmlns:p14="http://schemas.microsoft.com/office/powerpoint/2010/main" val="267583196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3">
            <a:extLst>
              <a:ext uri="{FF2B5EF4-FFF2-40B4-BE49-F238E27FC236}">
                <a16:creationId xmlns:a16="http://schemas.microsoft.com/office/drawing/2014/main" id="{D589E346-D801-46D4-BE20-8F494ADB0DE7}"/>
              </a:ext>
            </a:extLst>
          </p:cNvPr>
          <p:cNvSpPr/>
          <p:nvPr/>
        </p:nvSpPr>
        <p:spPr>
          <a:xfrm>
            <a:off x="1584253" y="1687737"/>
            <a:ext cx="8233781" cy="383619"/>
          </a:xfrm>
          <a:prstGeom prst="roundRect">
            <a:avLst>
              <a:gd name="adj" fmla="val 6849"/>
            </a:avLst>
          </a:prstGeom>
          <a:solidFill>
            <a:schemeClr val="bg1">
              <a:lumMod val="95000"/>
            </a:schemeClr>
          </a:solidFill>
        </p:spPr>
        <p:txBody>
          <a:bodyPr wrap="square">
            <a:spAutoFit/>
          </a:bodyPr>
          <a:lstStyle/>
          <a:p>
            <a:r>
              <a:rPr lang="en-GB" b="1" dirty="0"/>
              <a:t>Multi-Store Model of Memory (MSM) </a:t>
            </a:r>
            <a:r>
              <a:rPr lang="en-GB" dirty="0"/>
              <a:t>created by Atkinson &amp; Shiffrin (1968)</a:t>
            </a:r>
            <a:endParaRPr lang="en-GB" dirty="0">
              <a:solidFill>
                <a:schemeClr val="tx1">
                  <a:lumMod val="75000"/>
                  <a:lumOff val="25000"/>
                </a:schemeClr>
              </a:solidFill>
            </a:endParaRPr>
          </a:p>
        </p:txBody>
      </p:sp>
      <p:sp>
        <p:nvSpPr>
          <p:cNvPr id="9" name="Rounded Rectangle 3">
            <a:extLst>
              <a:ext uri="{FF2B5EF4-FFF2-40B4-BE49-F238E27FC236}">
                <a16:creationId xmlns:a16="http://schemas.microsoft.com/office/drawing/2014/main" id="{A41B6FCD-8833-49CC-BD6F-AEE08D26EAAD}"/>
              </a:ext>
            </a:extLst>
          </p:cNvPr>
          <p:cNvSpPr/>
          <p:nvPr/>
        </p:nvSpPr>
        <p:spPr>
          <a:xfrm>
            <a:off x="1584251" y="2154769"/>
            <a:ext cx="8233781" cy="959048"/>
          </a:xfrm>
          <a:prstGeom prst="roundRect">
            <a:avLst>
              <a:gd name="adj" fmla="val 6849"/>
            </a:avLst>
          </a:prstGeom>
          <a:solidFill>
            <a:schemeClr val="bg1">
              <a:lumMod val="95000"/>
            </a:schemeClr>
          </a:solidFill>
        </p:spPr>
        <p:txBody>
          <a:bodyPr wrap="square">
            <a:spAutoFit/>
          </a:bodyPr>
          <a:lstStyle/>
          <a:p>
            <a:r>
              <a:rPr lang="en-GB" b="1" dirty="0">
                <a:solidFill>
                  <a:srgbClr val="7030A0"/>
                </a:solidFill>
              </a:rPr>
              <a:t>Information processing model of memory</a:t>
            </a:r>
            <a:r>
              <a:rPr lang="en-GB" dirty="0">
                <a:solidFill>
                  <a:srgbClr val="7030A0"/>
                </a:solidFill>
              </a:rPr>
              <a:t>:</a:t>
            </a:r>
            <a:endParaRPr lang="en-GB" dirty="0"/>
          </a:p>
          <a:p>
            <a:pPr marL="285750" indent="-285750">
              <a:buFont typeface="Arial" panose="020B0604020202020204" pitchFamily="34" charset="0"/>
              <a:buChar char="•"/>
            </a:pPr>
            <a:r>
              <a:rPr lang="en-GB" b="1" dirty="0">
                <a:solidFill>
                  <a:srgbClr val="7030A0"/>
                </a:solidFill>
              </a:rPr>
              <a:t>linear model:</a:t>
            </a:r>
            <a:r>
              <a:rPr lang="en-GB" dirty="0">
                <a:solidFill>
                  <a:srgbClr val="7030A0"/>
                </a:solidFill>
              </a:rPr>
              <a:t> </a:t>
            </a:r>
            <a:r>
              <a:rPr lang="en-GB" dirty="0"/>
              <a:t>Information is shown to flow through the system in one direction. </a:t>
            </a:r>
          </a:p>
          <a:p>
            <a:pPr marL="285750" indent="-285750">
              <a:buFont typeface="Arial" panose="020B0604020202020204" pitchFamily="34" charset="0"/>
              <a:buChar char="•"/>
            </a:pPr>
            <a:r>
              <a:rPr lang="en-GB" b="1" dirty="0">
                <a:solidFill>
                  <a:srgbClr val="7030A0"/>
                </a:solidFill>
              </a:rPr>
              <a:t>Passive stores:</a:t>
            </a:r>
            <a:r>
              <a:rPr lang="en-GB" dirty="0">
                <a:solidFill>
                  <a:srgbClr val="7030A0"/>
                </a:solidFill>
              </a:rPr>
              <a:t> </a:t>
            </a:r>
            <a:r>
              <a:rPr lang="en-GB" dirty="0"/>
              <a:t>The stores hold on to information before being passed on or lost. </a:t>
            </a:r>
          </a:p>
        </p:txBody>
      </p:sp>
      <p:sp>
        <p:nvSpPr>
          <p:cNvPr id="11" name="Rounded Rectangle 3">
            <a:extLst>
              <a:ext uri="{FF2B5EF4-FFF2-40B4-BE49-F238E27FC236}">
                <a16:creationId xmlns:a16="http://schemas.microsoft.com/office/drawing/2014/main" id="{9B8D83CD-4365-403F-B6FB-C4F373A914B0}"/>
              </a:ext>
            </a:extLst>
          </p:cNvPr>
          <p:cNvSpPr/>
          <p:nvPr/>
        </p:nvSpPr>
        <p:spPr>
          <a:xfrm>
            <a:off x="1584253" y="3596621"/>
            <a:ext cx="8233781" cy="383619"/>
          </a:xfrm>
          <a:prstGeom prst="roundRect">
            <a:avLst>
              <a:gd name="adj" fmla="val 6849"/>
            </a:avLst>
          </a:prstGeom>
          <a:solidFill>
            <a:schemeClr val="bg1">
              <a:lumMod val="95000"/>
            </a:schemeClr>
          </a:solidFill>
        </p:spPr>
        <p:txBody>
          <a:bodyPr wrap="square">
            <a:spAutoFit/>
          </a:bodyPr>
          <a:lstStyle/>
          <a:p>
            <a:r>
              <a:rPr lang="en-GB" b="1" dirty="0">
                <a:solidFill>
                  <a:srgbClr val="9E005D"/>
                </a:solidFill>
              </a:rPr>
              <a:t>The three MSM stores: Sensory register, Short term memory and Long term memory</a:t>
            </a:r>
            <a:r>
              <a:rPr lang="en-GB" dirty="0"/>
              <a:t>   </a:t>
            </a:r>
          </a:p>
        </p:txBody>
      </p:sp>
      <p:sp>
        <p:nvSpPr>
          <p:cNvPr id="2" name="Rounded Rectangle 3">
            <a:extLst>
              <a:ext uri="{FF2B5EF4-FFF2-40B4-BE49-F238E27FC236}">
                <a16:creationId xmlns:a16="http://schemas.microsoft.com/office/drawing/2014/main" id="{49D015D4-53F6-4790-AE28-52C026C71A87}"/>
              </a:ext>
            </a:extLst>
          </p:cNvPr>
          <p:cNvSpPr/>
          <p:nvPr/>
        </p:nvSpPr>
        <p:spPr>
          <a:xfrm>
            <a:off x="520743" y="462500"/>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A01</a:t>
            </a:r>
          </a:p>
        </p:txBody>
      </p:sp>
      <p:sp>
        <p:nvSpPr>
          <p:cNvPr id="31" name="Rounded Rectangle 3">
            <a:extLst>
              <a:ext uri="{FF2B5EF4-FFF2-40B4-BE49-F238E27FC236}">
                <a16:creationId xmlns:a16="http://schemas.microsoft.com/office/drawing/2014/main" id="{A78851C2-44CD-4344-A530-B67D063CA665}"/>
              </a:ext>
            </a:extLst>
          </p:cNvPr>
          <p:cNvSpPr/>
          <p:nvPr/>
        </p:nvSpPr>
        <p:spPr>
          <a:xfrm>
            <a:off x="1584253" y="4036786"/>
            <a:ext cx="8233781" cy="1246763"/>
          </a:xfrm>
          <a:prstGeom prst="roundRect">
            <a:avLst>
              <a:gd name="adj" fmla="val 6849"/>
            </a:avLst>
          </a:prstGeom>
          <a:solidFill>
            <a:schemeClr val="bg1">
              <a:lumMod val="95000"/>
            </a:schemeClr>
          </a:solidFill>
        </p:spPr>
        <p:txBody>
          <a:bodyPr wrap="square">
            <a:spAutoFit/>
          </a:bodyPr>
          <a:lstStyle/>
          <a:p>
            <a:r>
              <a:rPr lang="en-GB" b="1" dirty="0">
                <a:solidFill>
                  <a:srgbClr val="9E005D"/>
                </a:solidFill>
              </a:rPr>
              <a:t>Features of each store</a:t>
            </a:r>
            <a:r>
              <a:rPr lang="en-GB" dirty="0"/>
              <a:t>: </a:t>
            </a:r>
          </a:p>
          <a:p>
            <a:pPr marL="285750" indent="-285750">
              <a:buFont typeface="Arial" panose="020B0604020202020204" pitchFamily="34" charset="0"/>
              <a:buChar char="•"/>
            </a:pPr>
            <a:r>
              <a:rPr lang="en-GB" b="1" dirty="0">
                <a:solidFill>
                  <a:srgbClr val="9E005D"/>
                </a:solidFill>
              </a:rPr>
              <a:t>Coding:</a:t>
            </a:r>
            <a:r>
              <a:rPr lang="en-GB" dirty="0">
                <a:solidFill>
                  <a:srgbClr val="9E005D"/>
                </a:solidFill>
              </a:rPr>
              <a:t> </a:t>
            </a:r>
            <a:r>
              <a:rPr lang="en-GB" dirty="0"/>
              <a:t>The different information types/formats the brain uses to store memory.  </a:t>
            </a:r>
          </a:p>
          <a:p>
            <a:pPr marL="285750" indent="-285750">
              <a:buFont typeface="Arial" panose="020B0604020202020204" pitchFamily="34" charset="0"/>
              <a:buChar char="•"/>
            </a:pPr>
            <a:r>
              <a:rPr lang="en-GB" b="1" dirty="0">
                <a:solidFill>
                  <a:srgbClr val="9E005D"/>
                </a:solidFill>
              </a:rPr>
              <a:t>Capacity: </a:t>
            </a:r>
            <a:r>
              <a:rPr lang="en-GB" dirty="0"/>
              <a:t>How much information can be held by a store.</a:t>
            </a:r>
          </a:p>
          <a:p>
            <a:pPr marL="285750" indent="-285750">
              <a:buFont typeface="Arial" panose="020B0604020202020204" pitchFamily="34" charset="0"/>
              <a:buChar char="•"/>
            </a:pPr>
            <a:r>
              <a:rPr lang="en-GB" b="1" dirty="0">
                <a:solidFill>
                  <a:srgbClr val="9E005D"/>
                </a:solidFill>
              </a:rPr>
              <a:t>Duration: </a:t>
            </a:r>
            <a:r>
              <a:rPr lang="en-GB" dirty="0"/>
              <a:t>How long information can be held in that store for before loss. </a:t>
            </a:r>
          </a:p>
        </p:txBody>
      </p:sp>
    </p:spTree>
    <p:custDataLst>
      <p:tags r:id="rId1"/>
    </p:custDataLst>
    <p:extLst>
      <p:ext uri="{BB962C8B-B14F-4D97-AF65-F5344CB8AC3E}">
        <p14:creationId xmlns:p14="http://schemas.microsoft.com/office/powerpoint/2010/main" val="3042297978"/>
      </p:ext>
    </p:extLst>
  </p:cSld>
  <p:clrMapOvr>
    <a:masterClrMapping/>
  </p:clrMapOvr>
  <mc:AlternateContent xmlns:mc="http://schemas.openxmlformats.org/markup-compatibility/2006" xmlns:p14="http://schemas.microsoft.com/office/powerpoint/2010/main">
    <mc:Choice Requires="p14">
      <p:transition p14:dur="10" advClick="0" advTm="15000">
        <p:fade/>
      </p:transition>
    </mc:Choice>
    <mc:Fallback xmlns="">
      <p:transition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9C04D25E-D5C5-43A5-86A3-89CE1BA20D41}"/>
              </a:ext>
            </a:extLst>
          </p:cNvPr>
          <p:cNvSpPr/>
          <p:nvPr/>
        </p:nvSpPr>
        <p:spPr>
          <a:xfrm>
            <a:off x="7003107" y="5187333"/>
            <a:ext cx="4321095" cy="1246763"/>
          </a:xfrm>
          <a:prstGeom prst="roundRect">
            <a:avLst>
              <a:gd name="adj" fmla="val 6849"/>
            </a:avLst>
          </a:prstGeom>
          <a:solidFill>
            <a:srgbClr val="FFF2CC"/>
          </a:solidFill>
        </p:spPr>
        <p:txBody>
          <a:bodyPr wrap="square">
            <a:spAutoFit/>
          </a:bodyPr>
          <a:lstStyle/>
          <a:p>
            <a:r>
              <a:rPr lang="en-GB" b="1" dirty="0">
                <a:solidFill>
                  <a:srgbClr val="C00000"/>
                </a:solidFill>
              </a:rPr>
              <a:t>Duration:</a:t>
            </a:r>
            <a:r>
              <a:rPr lang="en-GB" dirty="0"/>
              <a:t> Very short, as low as 250 milliseconds. As so much information is held, it cannot be retained for very long. However each store has a different duration</a:t>
            </a:r>
          </a:p>
        </p:txBody>
      </p:sp>
      <p:sp>
        <p:nvSpPr>
          <p:cNvPr id="20" name="Rounded Rectangle 3">
            <a:extLst>
              <a:ext uri="{FF2B5EF4-FFF2-40B4-BE49-F238E27FC236}">
                <a16:creationId xmlns:a16="http://schemas.microsoft.com/office/drawing/2014/main" id="{0720B2E7-24F7-45BF-9CAE-63B0745DE0F0}"/>
              </a:ext>
            </a:extLst>
          </p:cNvPr>
          <p:cNvSpPr/>
          <p:nvPr/>
        </p:nvSpPr>
        <p:spPr>
          <a:xfrm>
            <a:off x="439424" y="999162"/>
            <a:ext cx="10884778" cy="959048"/>
          </a:xfrm>
          <a:prstGeom prst="roundRect">
            <a:avLst>
              <a:gd name="adj" fmla="val 6849"/>
            </a:avLst>
          </a:prstGeom>
          <a:solidFill>
            <a:schemeClr val="bg1"/>
          </a:solidFill>
        </p:spPr>
        <p:txBody>
          <a:bodyPr wrap="square">
            <a:spAutoFit/>
          </a:bodyPr>
          <a:lstStyle/>
          <a:p>
            <a:r>
              <a:rPr lang="en-GB" b="1" dirty="0">
                <a:solidFill>
                  <a:srgbClr val="C00000"/>
                </a:solidFill>
              </a:rPr>
              <a:t>Sensory Register (SR):</a:t>
            </a:r>
            <a:r>
              <a:rPr lang="en-GB" b="1" dirty="0">
                <a:solidFill>
                  <a:srgbClr val="FF0000"/>
                </a:solidFill>
              </a:rPr>
              <a:t> </a:t>
            </a:r>
            <a:r>
              <a:rPr lang="en-GB" dirty="0"/>
              <a:t>Store is not under cognitive control like </a:t>
            </a:r>
            <a:r>
              <a:rPr lang="en-GB" b="1" dirty="0">
                <a:solidFill>
                  <a:srgbClr val="C00000"/>
                </a:solidFill>
              </a:rPr>
              <a:t>STM</a:t>
            </a:r>
            <a:r>
              <a:rPr lang="en-GB" dirty="0"/>
              <a:t> or </a:t>
            </a:r>
            <a:r>
              <a:rPr lang="en-GB" b="1" dirty="0">
                <a:solidFill>
                  <a:srgbClr val="C00000"/>
                </a:solidFill>
              </a:rPr>
              <a:t>LTM</a:t>
            </a:r>
            <a:r>
              <a:rPr lang="en-GB" dirty="0"/>
              <a:t>, Sensory information coming from the senses is detected and recorded automatically. All information found in the short term or long term memory stores were initially gathered by the </a:t>
            </a:r>
            <a:r>
              <a:rPr lang="en-GB" b="1" dirty="0">
                <a:solidFill>
                  <a:srgbClr val="C00000"/>
                </a:solidFill>
              </a:rPr>
              <a:t>sensory register</a:t>
            </a:r>
            <a:r>
              <a:rPr lang="en-GB" dirty="0"/>
              <a:t>. Information is passed on to </a:t>
            </a:r>
            <a:r>
              <a:rPr lang="en-GB" b="1" dirty="0">
                <a:solidFill>
                  <a:srgbClr val="C00000"/>
                </a:solidFill>
              </a:rPr>
              <a:t>STM</a:t>
            </a:r>
            <a:r>
              <a:rPr lang="en-GB" dirty="0"/>
              <a:t> by paying </a:t>
            </a:r>
            <a:r>
              <a:rPr lang="en-GB" b="1" dirty="0">
                <a:solidFill>
                  <a:srgbClr val="7030A0"/>
                </a:solidFill>
              </a:rPr>
              <a:t>attention</a:t>
            </a:r>
          </a:p>
        </p:txBody>
      </p:sp>
      <p:sp>
        <p:nvSpPr>
          <p:cNvPr id="3" name="Rounded Rectangle 3">
            <a:extLst>
              <a:ext uri="{FF2B5EF4-FFF2-40B4-BE49-F238E27FC236}">
                <a16:creationId xmlns:a16="http://schemas.microsoft.com/office/drawing/2014/main" id="{7519BE97-FDBD-4C24-92A2-079F9B505ED8}"/>
              </a:ext>
            </a:extLst>
          </p:cNvPr>
          <p:cNvSpPr/>
          <p:nvPr/>
        </p:nvSpPr>
        <p:spPr>
          <a:xfrm>
            <a:off x="439424" y="480996"/>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Sensory Register- A01</a:t>
            </a:r>
          </a:p>
        </p:txBody>
      </p:sp>
      <p:sp>
        <p:nvSpPr>
          <p:cNvPr id="9" name="Rounded Rectangle 3">
            <a:extLst>
              <a:ext uri="{FF2B5EF4-FFF2-40B4-BE49-F238E27FC236}">
                <a16:creationId xmlns:a16="http://schemas.microsoft.com/office/drawing/2014/main" id="{1AA8328D-B421-42D2-9381-0AA313E252EF}"/>
              </a:ext>
            </a:extLst>
          </p:cNvPr>
          <p:cNvSpPr/>
          <p:nvPr/>
        </p:nvSpPr>
        <p:spPr>
          <a:xfrm>
            <a:off x="7003106" y="2245925"/>
            <a:ext cx="4321096" cy="1534478"/>
          </a:xfrm>
          <a:prstGeom prst="roundRect">
            <a:avLst>
              <a:gd name="adj" fmla="val 6849"/>
            </a:avLst>
          </a:prstGeom>
          <a:solidFill>
            <a:srgbClr val="FFB3BA"/>
          </a:solidFill>
        </p:spPr>
        <p:txBody>
          <a:bodyPr wrap="square">
            <a:spAutoFit/>
          </a:bodyPr>
          <a:lstStyle/>
          <a:p>
            <a:r>
              <a:rPr lang="en-GB" b="1" dirty="0">
                <a:solidFill>
                  <a:srgbClr val="C00000"/>
                </a:solidFill>
              </a:rPr>
              <a:t>Coding:</a:t>
            </a:r>
            <a:r>
              <a:rPr lang="en-GB" dirty="0"/>
              <a:t> Store depends on the sense organ that the information comes from</a:t>
            </a:r>
            <a:br>
              <a:rPr lang="en-GB" dirty="0">
                <a:solidFill>
                  <a:srgbClr val="000000"/>
                </a:solidFill>
              </a:rPr>
            </a:br>
            <a:r>
              <a:rPr lang="en-GB" dirty="0">
                <a:solidFill>
                  <a:srgbClr val="000000"/>
                </a:solidFill>
              </a:rPr>
              <a:t>Iconic = Vision, Echoic = Sound, Haptic = Touch, Gustatory = Taste, Olfactory = Smell.</a:t>
            </a:r>
          </a:p>
          <a:p>
            <a:r>
              <a:rPr lang="en-GB" dirty="0">
                <a:solidFill>
                  <a:srgbClr val="000000"/>
                </a:solidFill>
              </a:rPr>
              <a:t>Or we can just say </a:t>
            </a:r>
            <a:r>
              <a:rPr lang="en-GB" b="1" dirty="0">
                <a:solidFill>
                  <a:srgbClr val="000000"/>
                </a:solidFill>
              </a:rPr>
              <a:t>modality specific.</a:t>
            </a:r>
            <a:endParaRPr lang="en-GB" b="1" dirty="0"/>
          </a:p>
        </p:txBody>
      </p:sp>
      <p:sp>
        <p:nvSpPr>
          <p:cNvPr id="10" name="Rounded Rectangle 3">
            <a:extLst>
              <a:ext uri="{FF2B5EF4-FFF2-40B4-BE49-F238E27FC236}">
                <a16:creationId xmlns:a16="http://schemas.microsoft.com/office/drawing/2014/main" id="{A06A122D-227E-4FFC-A42C-6A576998A7BB}"/>
              </a:ext>
            </a:extLst>
          </p:cNvPr>
          <p:cNvSpPr/>
          <p:nvPr/>
        </p:nvSpPr>
        <p:spPr>
          <a:xfrm>
            <a:off x="7003106" y="3838391"/>
            <a:ext cx="4321096" cy="1246763"/>
          </a:xfrm>
          <a:prstGeom prst="roundRect">
            <a:avLst>
              <a:gd name="adj" fmla="val 6849"/>
            </a:avLst>
          </a:prstGeom>
          <a:solidFill>
            <a:srgbClr val="FFDFBA"/>
          </a:solidFill>
        </p:spPr>
        <p:txBody>
          <a:bodyPr wrap="square">
            <a:spAutoFit/>
          </a:bodyPr>
          <a:lstStyle/>
          <a:p>
            <a:r>
              <a:rPr lang="en-GB" b="1" dirty="0">
                <a:solidFill>
                  <a:srgbClr val="C00000"/>
                </a:solidFill>
              </a:rPr>
              <a:t>Capacity: </a:t>
            </a:r>
            <a:r>
              <a:rPr lang="en-GB" dirty="0"/>
              <a:t>Very large, has to contain all the sense impressions for all the senses in the moment. However only what is paid attention to is passed to the STM</a:t>
            </a:r>
          </a:p>
        </p:txBody>
      </p:sp>
      <p:pic>
        <p:nvPicPr>
          <p:cNvPr id="11" name="Picture 10" descr="A picture containing text, sign&#10;&#10;Description automatically generated">
            <a:extLst>
              <a:ext uri="{FF2B5EF4-FFF2-40B4-BE49-F238E27FC236}">
                <a16:creationId xmlns:a16="http://schemas.microsoft.com/office/drawing/2014/main" id="{6175D56C-DB2C-42B7-9169-A8595AD466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005" y="2360822"/>
            <a:ext cx="6374697" cy="4037308"/>
          </a:xfrm>
          <a:prstGeom prst="rect">
            <a:avLst/>
          </a:prstGeom>
        </p:spPr>
      </p:pic>
    </p:spTree>
    <p:custDataLst>
      <p:tags r:id="rId1"/>
    </p:custDataLst>
    <p:extLst>
      <p:ext uri="{BB962C8B-B14F-4D97-AF65-F5344CB8AC3E}">
        <p14:creationId xmlns:p14="http://schemas.microsoft.com/office/powerpoint/2010/main" val="3611021638"/>
      </p:ext>
    </p:extLst>
  </p:cSld>
  <p:clrMapOvr>
    <a:masterClrMapping/>
  </p:clrMapOvr>
  <mc:AlternateContent xmlns:mc="http://schemas.openxmlformats.org/markup-compatibility/2006" xmlns:p14="http://schemas.microsoft.com/office/powerpoint/2010/main">
    <mc:Choice Requires="p14">
      <p:transition p14:dur="10" advClick="0" advTm="15000">
        <p:fade/>
      </p:transition>
    </mc:Choice>
    <mc:Fallback xmlns="">
      <p:transition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text, sign&#10;&#10;Description automatically generated">
            <a:extLst>
              <a:ext uri="{FF2B5EF4-FFF2-40B4-BE49-F238E27FC236}">
                <a16:creationId xmlns:a16="http://schemas.microsoft.com/office/drawing/2014/main" id="{3C816D71-BFF1-4816-A3C5-B85AB5BE6A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005" y="2360822"/>
            <a:ext cx="6374697" cy="4037308"/>
          </a:xfrm>
          <a:prstGeom prst="rect">
            <a:avLst/>
          </a:prstGeom>
        </p:spPr>
      </p:pic>
      <p:sp>
        <p:nvSpPr>
          <p:cNvPr id="8" name="Rounded Rectangle 3">
            <a:extLst>
              <a:ext uri="{FF2B5EF4-FFF2-40B4-BE49-F238E27FC236}">
                <a16:creationId xmlns:a16="http://schemas.microsoft.com/office/drawing/2014/main" id="{9C04D25E-D5C5-43A5-86A3-89CE1BA20D41}"/>
              </a:ext>
            </a:extLst>
          </p:cNvPr>
          <p:cNvSpPr/>
          <p:nvPr/>
        </p:nvSpPr>
        <p:spPr>
          <a:xfrm>
            <a:off x="6868702" y="5408086"/>
            <a:ext cx="4414063" cy="959048"/>
          </a:xfrm>
          <a:prstGeom prst="roundRect">
            <a:avLst>
              <a:gd name="adj" fmla="val 6849"/>
            </a:avLst>
          </a:prstGeom>
          <a:solidFill>
            <a:srgbClr val="FFF2CC"/>
          </a:solidFill>
        </p:spPr>
        <p:txBody>
          <a:bodyPr wrap="square">
            <a:spAutoFit/>
          </a:bodyPr>
          <a:lstStyle/>
          <a:p>
            <a:r>
              <a:rPr lang="en-GB" b="1" dirty="0">
                <a:solidFill>
                  <a:srgbClr val="C00000"/>
                </a:solidFill>
              </a:rPr>
              <a:t>Duration: </a:t>
            </a:r>
            <a:r>
              <a:rPr lang="en-GB" dirty="0"/>
              <a:t>Short, 18-30 seconds. However duration of information can be extended by verbal rehearsal (rehearsal loop)</a:t>
            </a:r>
          </a:p>
        </p:txBody>
      </p:sp>
      <p:sp>
        <p:nvSpPr>
          <p:cNvPr id="20" name="Rounded Rectangle 3">
            <a:extLst>
              <a:ext uri="{FF2B5EF4-FFF2-40B4-BE49-F238E27FC236}">
                <a16:creationId xmlns:a16="http://schemas.microsoft.com/office/drawing/2014/main" id="{0720B2E7-24F7-45BF-9CAE-63B0745DE0F0}"/>
              </a:ext>
            </a:extLst>
          </p:cNvPr>
          <p:cNvSpPr/>
          <p:nvPr/>
        </p:nvSpPr>
        <p:spPr>
          <a:xfrm>
            <a:off x="427752" y="978036"/>
            <a:ext cx="10855013" cy="671334"/>
          </a:xfrm>
          <a:prstGeom prst="roundRect">
            <a:avLst>
              <a:gd name="adj" fmla="val 6849"/>
            </a:avLst>
          </a:prstGeom>
          <a:solidFill>
            <a:schemeClr val="bg1"/>
          </a:solidFill>
        </p:spPr>
        <p:txBody>
          <a:bodyPr wrap="square">
            <a:spAutoFit/>
          </a:bodyPr>
          <a:lstStyle/>
          <a:p>
            <a:r>
              <a:rPr lang="en-GB" b="1" dirty="0">
                <a:solidFill>
                  <a:srgbClr val="C00000"/>
                </a:solidFill>
              </a:rPr>
              <a:t>Short Term Memory (STM):</a:t>
            </a:r>
            <a:r>
              <a:rPr lang="en-GB" b="1" dirty="0">
                <a:solidFill>
                  <a:srgbClr val="FF0000"/>
                </a:solidFill>
              </a:rPr>
              <a:t> </a:t>
            </a:r>
            <a:r>
              <a:rPr lang="en-GB" dirty="0"/>
              <a:t>Short term memory receives information from the sensory register by paying </a:t>
            </a:r>
            <a:r>
              <a:rPr lang="en-GB" b="1" dirty="0">
                <a:solidFill>
                  <a:srgbClr val="7030A0"/>
                </a:solidFill>
              </a:rPr>
              <a:t>attention.</a:t>
            </a:r>
            <a:endParaRPr lang="en-GB" dirty="0"/>
          </a:p>
        </p:txBody>
      </p:sp>
      <p:sp>
        <p:nvSpPr>
          <p:cNvPr id="3" name="Rounded Rectangle 3">
            <a:extLst>
              <a:ext uri="{FF2B5EF4-FFF2-40B4-BE49-F238E27FC236}">
                <a16:creationId xmlns:a16="http://schemas.microsoft.com/office/drawing/2014/main" id="{7519BE97-FDBD-4C24-92A2-079F9B505ED8}"/>
              </a:ext>
            </a:extLst>
          </p:cNvPr>
          <p:cNvSpPr/>
          <p:nvPr/>
        </p:nvSpPr>
        <p:spPr>
          <a:xfrm>
            <a:off x="427752" y="459870"/>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Short Term Memory- A01</a:t>
            </a:r>
          </a:p>
        </p:txBody>
      </p:sp>
      <p:sp>
        <p:nvSpPr>
          <p:cNvPr id="9" name="Rounded Rectangle 3">
            <a:extLst>
              <a:ext uri="{FF2B5EF4-FFF2-40B4-BE49-F238E27FC236}">
                <a16:creationId xmlns:a16="http://schemas.microsoft.com/office/drawing/2014/main" id="{1AA8328D-B421-42D2-9381-0AA313E252EF}"/>
              </a:ext>
            </a:extLst>
          </p:cNvPr>
          <p:cNvSpPr/>
          <p:nvPr/>
        </p:nvSpPr>
        <p:spPr>
          <a:xfrm>
            <a:off x="6868702" y="2805348"/>
            <a:ext cx="4414063" cy="959048"/>
          </a:xfrm>
          <a:prstGeom prst="roundRect">
            <a:avLst>
              <a:gd name="adj" fmla="val 6849"/>
            </a:avLst>
          </a:prstGeom>
          <a:solidFill>
            <a:srgbClr val="FFB3BA"/>
          </a:solidFill>
        </p:spPr>
        <p:txBody>
          <a:bodyPr wrap="square">
            <a:spAutoFit/>
          </a:bodyPr>
          <a:lstStyle/>
          <a:p>
            <a:r>
              <a:rPr lang="en-GB" b="1" dirty="0">
                <a:solidFill>
                  <a:srgbClr val="C00000"/>
                </a:solidFill>
              </a:rPr>
              <a:t>Coding:</a:t>
            </a:r>
            <a:r>
              <a:rPr lang="en-GB" b="1" dirty="0">
                <a:solidFill>
                  <a:srgbClr val="FF0000"/>
                </a:solidFill>
              </a:rPr>
              <a:t> </a:t>
            </a:r>
            <a:r>
              <a:rPr lang="en-GB" dirty="0"/>
              <a:t>Information in short term memory is stored </a:t>
            </a:r>
            <a:r>
              <a:rPr lang="en-GB" b="1" dirty="0">
                <a:solidFill>
                  <a:srgbClr val="7030A0"/>
                </a:solidFill>
              </a:rPr>
              <a:t>acoustically</a:t>
            </a:r>
            <a:r>
              <a:rPr lang="en-GB" dirty="0"/>
              <a:t> (in the form of sound / spoken words)</a:t>
            </a:r>
          </a:p>
        </p:txBody>
      </p:sp>
      <p:sp>
        <p:nvSpPr>
          <p:cNvPr id="10" name="Rounded Rectangle 3">
            <a:extLst>
              <a:ext uri="{FF2B5EF4-FFF2-40B4-BE49-F238E27FC236}">
                <a16:creationId xmlns:a16="http://schemas.microsoft.com/office/drawing/2014/main" id="{A06A122D-227E-4FFC-A42C-6A576998A7BB}"/>
              </a:ext>
            </a:extLst>
          </p:cNvPr>
          <p:cNvSpPr/>
          <p:nvPr/>
        </p:nvSpPr>
        <p:spPr>
          <a:xfrm>
            <a:off x="6868702" y="3821902"/>
            <a:ext cx="4414063" cy="1534478"/>
          </a:xfrm>
          <a:prstGeom prst="roundRect">
            <a:avLst>
              <a:gd name="adj" fmla="val 6849"/>
            </a:avLst>
          </a:prstGeom>
          <a:solidFill>
            <a:srgbClr val="FFDFBA"/>
          </a:solidFill>
        </p:spPr>
        <p:txBody>
          <a:bodyPr wrap="square">
            <a:spAutoFit/>
          </a:bodyPr>
          <a:lstStyle/>
          <a:p>
            <a:r>
              <a:rPr lang="en-GB" b="1" dirty="0">
                <a:solidFill>
                  <a:srgbClr val="C00000"/>
                </a:solidFill>
              </a:rPr>
              <a:t>Capacity: </a:t>
            </a:r>
            <a:r>
              <a:rPr lang="en-GB" dirty="0"/>
              <a:t>Miller suggested this is small, approximately 7 items plus or minus 2 items (5-9) and this can be improved by </a:t>
            </a:r>
            <a:r>
              <a:rPr lang="en-GB" b="1" dirty="0"/>
              <a:t>chunking</a:t>
            </a:r>
            <a:r>
              <a:rPr lang="en-GB" dirty="0"/>
              <a:t>, making small sets/ groups of items. This reduces the number of items overall</a:t>
            </a:r>
          </a:p>
        </p:txBody>
      </p:sp>
      <p:sp>
        <p:nvSpPr>
          <p:cNvPr id="7" name="Rounded Rectangle 3">
            <a:extLst>
              <a:ext uri="{FF2B5EF4-FFF2-40B4-BE49-F238E27FC236}">
                <a16:creationId xmlns:a16="http://schemas.microsoft.com/office/drawing/2014/main" id="{D8DD4457-62F4-4236-AC58-68A1B679FEE6}"/>
              </a:ext>
            </a:extLst>
          </p:cNvPr>
          <p:cNvSpPr/>
          <p:nvPr/>
        </p:nvSpPr>
        <p:spPr>
          <a:xfrm>
            <a:off x="427752" y="1701076"/>
            <a:ext cx="10855013" cy="959048"/>
          </a:xfrm>
          <a:prstGeom prst="roundRect">
            <a:avLst>
              <a:gd name="adj" fmla="val 6849"/>
            </a:avLst>
          </a:prstGeom>
          <a:solidFill>
            <a:schemeClr val="bg1"/>
          </a:solidFill>
        </p:spPr>
        <p:txBody>
          <a:bodyPr wrap="square">
            <a:spAutoFit/>
          </a:bodyPr>
          <a:lstStyle/>
          <a:p>
            <a:r>
              <a:rPr lang="en-GB" b="1" dirty="0">
                <a:solidFill>
                  <a:srgbClr val="C00000"/>
                </a:solidFill>
              </a:rPr>
              <a:t>STM </a:t>
            </a:r>
            <a:r>
              <a:rPr lang="en-GB" dirty="0"/>
              <a:t>passes information to </a:t>
            </a:r>
            <a:r>
              <a:rPr lang="en-GB" b="1" dirty="0">
                <a:solidFill>
                  <a:srgbClr val="C00000"/>
                </a:solidFill>
              </a:rPr>
              <a:t>LTM</a:t>
            </a:r>
            <a:r>
              <a:rPr lang="en-GB" dirty="0"/>
              <a:t> through </a:t>
            </a:r>
            <a:r>
              <a:rPr lang="en-GB" b="1" dirty="0">
                <a:solidFill>
                  <a:srgbClr val="7030A0"/>
                </a:solidFill>
              </a:rPr>
              <a:t>rehearsal</a:t>
            </a:r>
            <a:r>
              <a:rPr lang="en-GB" dirty="0"/>
              <a:t>. This is either </a:t>
            </a:r>
            <a:r>
              <a:rPr lang="en-GB" b="1" dirty="0">
                <a:solidFill>
                  <a:srgbClr val="7030A0"/>
                </a:solidFill>
              </a:rPr>
              <a:t>maintenance rehearsal </a:t>
            </a:r>
            <a:r>
              <a:rPr lang="en-GB" dirty="0"/>
              <a:t>(repeating the information) or </a:t>
            </a:r>
            <a:r>
              <a:rPr lang="en-GB" b="1" dirty="0">
                <a:solidFill>
                  <a:srgbClr val="7030A0"/>
                </a:solidFill>
              </a:rPr>
              <a:t>elaborative rehearsal</a:t>
            </a:r>
            <a:r>
              <a:rPr lang="en-GB" dirty="0"/>
              <a:t> (linking to information already in </a:t>
            </a:r>
            <a:r>
              <a:rPr lang="en-GB" b="1" dirty="0">
                <a:solidFill>
                  <a:srgbClr val="C00000"/>
                </a:solidFill>
              </a:rPr>
              <a:t>LTM</a:t>
            </a:r>
            <a:r>
              <a:rPr lang="en-GB" dirty="0"/>
              <a:t>). Information is passed back from LTM with </a:t>
            </a:r>
            <a:r>
              <a:rPr lang="en-GB" b="1" dirty="0">
                <a:solidFill>
                  <a:srgbClr val="7030A0"/>
                </a:solidFill>
              </a:rPr>
              <a:t>retrieval</a:t>
            </a:r>
            <a:r>
              <a:rPr lang="en-GB" dirty="0"/>
              <a:t>, and information can be </a:t>
            </a:r>
            <a:r>
              <a:rPr lang="en-GB" b="1" dirty="0">
                <a:solidFill>
                  <a:srgbClr val="7030A0"/>
                </a:solidFill>
              </a:rPr>
              <a:t>lost</a:t>
            </a:r>
            <a:r>
              <a:rPr lang="en-GB" dirty="0"/>
              <a:t> via </a:t>
            </a:r>
            <a:r>
              <a:rPr lang="en-GB" b="1" dirty="0">
                <a:solidFill>
                  <a:srgbClr val="7030A0"/>
                </a:solidFill>
              </a:rPr>
              <a:t>displacement</a:t>
            </a:r>
            <a:r>
              <a:rPr lang="en-GB" dirty="0"/>
              <a:t> (new info) or </a:t>
            </a:r>
            <a:r>
              <a:rPr lang="en-GB" b="1" dirty="0">
                <a:solidFill>
                  <a:srgbClr val="7030A0"/>
                </a:solidFill>
              </a:rPr>
              <a:t>decay</a:t>
            </a:r>
            <a:r>
              <a:rPr lang="en-GB" dirty="0"/>
              <a:t> (lost over time)</a:t>
            </a:r>
          </a:p>
        </p:txBody>
      </p:sp>
    </p:spTree>
    <p:custDataLst>
      <p:tags r:id="rId1"/>
    </p:custDataLst>
    <p:extLst>
      <p:ext uri="{BB962C8B-B14F-4D97-AF65-F5344CB8AC3E}">
        <p14:creationId xmlns:p14="http://schemas.microsoft.com/office/powerpoint/2010/main" val="4063764186"/>
      </p:ext>
    </p:extLst>
  </p:cSld>
  <p:clrMapOvr>
    <a:masterClrMapping/>
  </p:clrMapOvr>
  <mc:AlternateContent xmlns:mc="http://schemas.openxmlformats.org/markup-compatibility/2006" xmlns:p14="http://schemas.microsoft.com/office/powerpoint/2010/main">
    <mc:Choice Requires="p14">
      <p:transition p14:dur="10" advClick="0" advTm="18000">
        <p:fade/>
      </p:transition>
    </mc:Choice>
    <mc:Fallback xmlns="">
      <p:transition advClick="0"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9" grpId="0" animBg="1"/>
      <p:bldP spid="10"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9C04D25E-D5C5-43A5-86A3-89CE1BA20D41}"/>
              </a:ext>
            </a:extLst>
          </p:cNvPr>
          <p:cNvSpPr/>
          <p:nvPr/>
        </p:nvSpPr>
        <p:spPr>
          <a:xfrm>
            <a:off x="7718156" y="5381908"/>
            <a:ext cx="3482059" cy="959048"/>
          </a:xfrm>
          <a:prstGeom prst="roundRect">
            <a:avLst>
              <a:gd name="adj" fmla="val 6849"/>
            </a:avLst>
          </a:prstGeom>
          <a:solidFill>
            <a:srgbClr val="FFF2CC"/>
          </a:solidFill>
        </p:spPr>
        <p:txBody>
          <a:bodyPr wrap="square">
            <a:spAutoFit/>
          </a:bodyPr>
          <a:lstStyle/>
          <a:p>
            <a:r>
              <a:rPr lang="en-GB" b="1" dirty="0">
                <a:solidFill>
                  <a:srgbClr val="C00000"/>
                </a:solidFill>
              </a:rPr>
              <a:t>Duration: </a:t>
            </a:r>
            <a:r>
              <a:rPr lang="en-GB" dirty="0"/>
              <a:t>is potentially unlimited as recall of childhood events is normal even for the oldest people. </a:t>
            </a:r>
          </a:p>
        </p:txBody>
      </p:sp>
      <p:sp>
        <p:nvSpPr>
          <p:cNvPr id="20" name="Rounded Rectangle 3">
            <a:extLst>
              <a:ext uri="{FF2B5EF4-FFF2-40B4-BE49-F238E27FC236}">
                <a16:creationId xmlns:a16="http://schemas.microsoft.com/office/drawing/2014/main" id="{0720B2E7-24F7-45BF-9CAE-63B0745DE0F0}"/>
              </a:ext>
            </a:extLst>
          </p:cNvPr>
          <p:cNvSpPr/>
          <p:nvPr/>
        </p:nvSpPr>
        <p:spPr>
          <a:xfrm>
            <a:off x="443253" y="996568"/>
            <a:ext cx="10886007" cy="959048"/>
          </a:xfrm>
          <a:prstGeom prst="roundRect">
            <a:avLst>
              <a:gd name="adj" fmla="val 6849"/>
            </a:avLst>
          </a:prstGeom>
          <a:solidFill>
            <a:schemeClr val="bg1"/>
          </a:solidFill>
        </p:spPr>
        <p:txBody>
          <a:bodyPr wrap="square">
            <a:spAutoFit/>
          </a:bodyPr>
          <a:lstStyle/>
          <a:p>
            <a:r>
              <a:rPr lang="en-GB" b="1" dirty="0">
                <a:solidFill>
                  <a:srgbClr val="C00000"/>
                </a:solidFill>
              </a:rPr>
              <a:t>Long Term Memory (LTM):</a:t>
            </a:r>
            <a:r>
              <a:rPr lang="en-GB" b="1" dirty="0">
                <a:solidFill>
                  <a:srgbClr val="FF0000"/>
                </a:solidFill>
              </a:rPr>
              <a:t> </a:t>
            </a:r>
            <a:r>
              <a:rPr lang="en-GB" dirty="0"/>
              <a:t>Information stored may last permanently and LTM may be unlimited in the amount of information it can contain. Information comes into LTM from STM via </a:t>
            </a:r>
            <a:r>
              <a:rPr lang="en-GB" b="1" dirty="0">
                <a:solidFill>
                  <a:srgbClr val="7030A0"/>
                </a:solidFill>
              </a:rPr>
              <a:t>rehearsal</a:t>
            </a:r>
            <a:r>
              <a:rPr lang="en-GB" dirty="0"/>
              <a:t> and in order to use information in LTM it needs to be passed back to short term memory via </a:t>
            </a:r>
            <a:r>
              <a:rPr lang="en-GB" b="1" dirty="0">
                <a:solidFill>
                  <a:srgbClr val="7030A0"/>
                </a:solidFill>
              </a:rPr>
              <a:t>retrieval</a:t>
            </a:r>
            <a:r>
              <a:rPr lang="en-GB" dirty="0"/>
              <a:t>. </a:t>
            </a:r>
          </a:p>
        </p:txBody>
      </p:sp>
      <p:sp>
        <p:nvSpPr>
          <p:cNvPr id="3" name="Rounded Rectangle 3">
            <a:extLst>
              <a:ext uri="{FF2B5EF4-FFF2-40B4-BE49-F238E27FC236}">
                <a16:creationId xmlns:a16="http://schemas.microsoft.com/office/drawing/2014/main" id="{7519BE97-FDBD-4C24-92A2-079F9B505ED8}"/>
              </a:ext>
            </a:extLst>
          </p:cNvPr>
          <p:cNvSpPr/>
          <p:nvPr/>
        </p:nvSpPr>
        <p:spPr>
          <a:xfrm>
            <a:off x="443253" y="478402"/>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Long Term Memory - A01</a:t>
            </a:r>
          </a:p>
        </p:txBody>
      </p:sp>
      <p:sp>
        <p:nvSpPr>
          <p:cNvPr id="9" name="Rounded Rectangle 3">
            <a:extLst>
              <a:ext uri="{FF2B5EF4-FFF2-40B4-BE49-F238E27FC236}">
                <a16:creationId xmlns:a16="http://schemas.microsoft.com/office/drawing/2014/main" id="{1AA8328D-B421-42D2-9381-0AA313E252EF}"/>
              </a:ext>
            </a:extLst>
          </p:cNvPr>
          <p:cNvSpPr/>
          <p:nvPr/>
        </p:nvSpPr>
        <p:spPr>
          <a:xfrm>
            <a:off x="7718156" y="2057795"/>
            <a:ext cx="3482060" cy="959048"/>
          </a:xfrm>
          <a:prstGeom prst="roundRect">
            <a:avLst>
              <a:gd name="adj" fmla="val 6849"/>
            </a:avLst>
          </a:prstGeom>
          <a:solidFill>
            <a:srgbClr val="FFB3BA"/>
          </a:solidFill>
        </p:spPr>
        <p:txBody>
          <a:bodyPr wrap="square">
            <a:spAutoFit/>
          </a:bodyPr>
          <a:lstStyle/>
          <a:p>
            <a:r>
              <a:rPr lang="en-GB" b="1" dirty="0">
                <a:solidFill>
                  <a:srgbClr val="C00000"/>
                </a:solidFill>
              </a:rPr>
              <a:t>Coding:</a:t>
            </a:r>
            <a:r>
              <a:rPr lang="en-GB" b="1" dirty="0">
                <a:solidFill>
                  <a:srgbClr val="FF0000"/>
                </a:solidFill>
              </a:rPr>
              <a:t> </a:t>
            </a:r>
            <a:r>
              <a:rPr lang="en-GB" dirty="0"/>
              <a:t>Information in long term memory is stored </a:t>
            </a:r>
            <a:r>
              <a:rPr lang="en-GB" b="1" dirty="0">
                <a:solidFill>
                  <a:srgbClr val="7030A0"/>
                </a:solidFill>
              </a:rPr>
              <a:t>semantically</a:t>
            </a:r>
            <a:r>
              <a:rPr lang="en-GB" dirty="0"/>
              <a:t>, this is in the form of “meaning”</a:t>
            </a:r>
          </a:p>
        </p:txBody>
      </p:sp>
      <p:sp>
        <p:nvSpPr>
          <p:cNvPr id="10" name="Rounded Rectangle 3">
            <a:extLst>
              <a:ext uri="{FF2B5EF4-FFF2-40B4-BE49-F238E27FC236}">
                <a16:creationId xmlns:a16="http://schemas.microsoft.com/office/drawing/2014/main" id="{A06A122D-227E-4FFC-A42C-6A576998A7BB}"/>
              </a:ext>
            </a:extLst>
          </p:cNvPr>
          <p:cNvSpPr/>
          <p:nvPr/>
        </p:nvSpPr>
        <p:spPr>
          <a:xfrm>
            <a:off x="7718156" y="3149422"/>
            <a:ext cx="3482060" cy="2109907"/>
          </a:xfrm>
          <a:prstGeom prst="roundRect">
            <a:avLst>
              <a:gd name="adj" fmla="val 6849"/>
            </a:avLst>
          </a:prstGeom>
          <a:solidFill>
            <a:srgbClr val="FFDFBA"/>
          </a:solidFill>
        </p:spPr>
        <p:txBody>
          <a:bodyPr wrap="square">
            <a:spAutoFit/>
          </a:bodyPr>
          <a:lstStyle/>
          <a:p>
            <a:r>
              <a:rPr lang="en-GB" b="1" dirty="0">
                <a:solidFill>
                  <a:srgbClr val="C00000"/>
                </a:solidFill>
              </a:rPr>
              <a:t>Capacity: </a:t>
            </a:r>
            <a:r>
              <a:rPr lang="en-GB" dirty="0"/>
              <a:t>No limit has been found to the amount of information that can be stored in LTM. Information can be lost, but this doesn't seem to be because it is “out of room” the information may still be in LTM but not accessible.</a:t>
            </a:r>
          </a:p>
        </p:txBody>
      </p:sp>
      <p:pic>
        <p:nvPicPr>
          <p:cNvPr id="7" name="Picture 6" descr="A picture containing text, sign&#10;&#10;Description automatically generated">
            <a:extLst>
              <a:ext uri="{FF2B5EF4-FFF2-40B4-BE49-F238E27FC236}">
                <a16:creationId xmlns:a16="http://schemas.microsoft.com/office/drawing/2014/main" id="{DDD9C16D-96E2-48E9-9B14-1DFAF43128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005" y="2360822"/>
            <a:ext cx="6374697" cy="4037308"/>
          </a:xfrm>
          <a:prstGeom prst="rect">
            <a:avLst/>
          </a:prstGeom>
        </p:spPr>
      </p:pic>
    </p:spTree>
    <p:custDataLst>
      <p:tags r:id="rId1"/>
    </p:custDataLst>
    <p:extLst>
      <p:ext uri="{BB962C8B-B14F-4D97-AF65-F5344CB8AC3E}">
        <p14:creationId xmlns:p14="http://schemas.microsoft.com/office/powerpoint/2010/main" val="1519740552"/>
      </p:ext>
    </p:extLst>
  </p:cSld>
  <p:clrMapOvr>
    <a:masterClrMapping/>
  </p:clrMapOvr>
  <mc:AlternateContent xmlns:mc="http://schemas.openxmlformats.org/markup-compatibility/2006" xmlns:p14="http://schemas.microsoft.com/office/powerpoint/2010/main">
    <mc:Choice Requires="p14">
      <p:transition p14:dur="10" advClick="0" advTm="15000">
        <p:fade/>
      </p:transition>
    </mc:Choice>
    <mc:Fallback xmlns="">
      <p:transition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
            <a:extLst>
              <a:ext uri="{FF2B5EF4-FFF2-40B4-BE49-F238E27FC236}">
                <a16:creationId xmlns:a16="http://schemas.microsoft.com/office/drawing/2014/main" id="{7519BE97-FDBD-4C24-92A2-079F9B505ED8}"/>
              </a:ext>
            </a:extLst>
          </p:cNvPr>
          <p:cNvSpPr/>
          <p:nvPr/>
        </p:nvSpPr>
        <p:spPr>
          <a:xfrm>
            <a:off x="396756" y="462500"/>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Features of each store A01</a:t>
            </a:r>
          </a:p>
        </p:txBody>
      </p:sp>
      <p:graphicFrame>
        <p:nvGraphicFramePr>
          <p:cNvPr id="8" name="Table 7">
            <a:extLst>
              <a:ext uri="{FF2B5EF4-FFF2-40B4-BE49-F238E27FC236}">
                <a16:creationId xmlns:a16="http://schemas.microsoft.com/office/drawing/2014/main" id="{7B9EA899-B187-4F47-9112-52DC3BF5949D}"/>
              </a:ext>
            </a:extLst>
          </p:cNvPr>
          <p:cNvGraphicFramePr>
            <a:graphicFrameLocks noGrp="1"/>
          </p:cNvGraphicFramePr>
          <p:nvPr>
            <p:extLst>
              <p:ext uri="{D42A27DB-BD31-4B8C-83A1-F6EECF244321}">
                <p14:modId xmlns:p14="http://schemas.microsoft.com/office/powerpoint/2010/main" val="254832506"/>
              </p:ext>
            </p:extLst>
          </p:nvPr>
        </p:nvGraphicFramePr>
        <p:xfrm>
          <a:off x="2005082" y="4659085"/>
          <a:ext cx="7400817" cy="1736415"/>
        </p:xfrm>
        <a:graphic>
          <a:graphicData uri="http://schemas.openxmlformats.org/drawingml/2006/table">
            <a:tbl>
              <a:tblPr firstRow="1" bandRow="1">
                <a:tableStyleId>{5C22544A-7EE6-4342-B048-85BDC9FD1C3A}</a:tableStyleId>
              </a:tblPr>
              <a:tblGrid>
                <a:gridCol w="2320817">
                  <a:extLst>
                    <a:ext uri="{9D8B030D-6E8A-4147-A177-3AD203B41FA5}">
                      <a16:colId xmlns:a16="http://schemas.microsoft.com/office/drawing/2014/main" val="946846484"/>
                    </a:ext>
                  </a:extLst>
                </a:gridCol>
                <a:gridCol w="2088444">
                  <a:extLst>
                    <a:ext uri="{9D8B030D-6E8A-4147-A177-3AD203B41FA5}">
                      <a16:colId xmlns:a16="http://schemas.microsoft.com/office/drawing/2014/main" val="3631237116"/>
                    </a:ext>
                  </a:extLst>
                </a:gridCol>
                <a:gridCol w="1547797">
                  <a:extLst>
                    <a:ext uri="{9D8B030D-6E8A-4147-A177-3AD203B41FA5}">
                      <a16:colId xmlns:a16="http://schemas.microsoft.com/office/drawing/2014/main" val="20000"/>
                    </a:ext>
                  </a:extLst>
                </a:gridCol>
                <a:gridCol w="1443759">
                  <a:extLst>
                    <a:ext uri="{9D8B030D-6E8A-4147-A177-3AD203B41FA5}">
                      <a16:colId xmlns:a16="http://schemas.microsoft.com/office/drawing/2014/main" val="20001"/>
                    </a:ext>
                  </a:extLst>
                </a:gridCol>
              </a:tblGrid>
              <a:tr h="446725">
                <a:tc>
                  <a:txBody>
                    <a:bodyPr/>
                    <a:lstStyle/>
                    <a:p>
                      <a:pPr algn="ctr"/>
                      <a:endParaRPr lang="en-GB" sz="2000" dirty="0">
                        <a:solidFill>
                          <a:schemeClr val="tx1">
                            <a:lumMod val="95000"/>
                            <a:lumOff val="5000"/>
                          </a:schemeClr>
                        </a:solidFill>
                      </a:endParaRP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dirty="0">
                          <a:solidFill>
                            <a:schemeClr val="tx1">
                              <a:lumMod val="95000"/>
                              <a:lumOff val="5000"/>
                            </a:schemeClr>
                          </a:solidFill>
                        </a:rPr>
                        <a:t>Coding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BA"/>
                    </a:solidFill>
                  </a:tcPr>
                </a:tc>
                <a:tc>
                  <a:txBody>
                    <a:bodyPr/>
                    <a:lstStyle/>
                    <a:p>
                      <a:pPr algn="ctr"/>
                      <a:r>
                        <a:rPr lang="en-GB" sz="2000" dirty="0">
                          <a:solidFill>
                            <a:schemeClr val="tx1">
                              <a:lumMod val="95000"/>
                              <a:lumOff val="5000"/>
                            </a:schemeClr>
                          </a:solidFill>
                        </a:rPr>
                        <a:t>Capacity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FBA"/>
                    </a:solidFill>
                  </a:tcPr>
                </a:tc>
                <a:tc>
                  <a:txBody>
                    <a:bodyPr/>
                    <a:lstStyle/>
                    <a:p>
                      <a:pPr algn="ctr"/>
                      <a:r>
                        <a:rPr lang="en-GB" sz="2000" dirty="0">
                          <a:solidFill>
                            <a:schemeClr val="tx1">
                              <a:lumMod val="95000"/>
                              <a:lumOff val="5000"/>
                            </a:schemeClr>
                          </a:solidFill>
                        </a:rPr>
                        <a:t>Duration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0000"/>
                  </a:ext>
                </a:extLst>
              </a:tr>
              <a:tr h="316610">
                <a:tc>
                  <a:txBody>
                    <a:bodyPr/>
                    <a:lstStyle/>
                    <a:p>
                      <a:pPr algn="ctr"/>
                      <a:r>
                        <a:rPr lang="en-GB" sz="2000" dirty="0">
                          <a:solidFill>
                            <a:schemeClr val="tx1">
                              <a:lumMod val="95000"/>
                              <a:lumOff val="5000"/>
                            </a:schemeClr>
                          </a:solidFill>
                        </a:rPr>
                        <a:t>Sensory register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BDFF"/>
                    </a:solidFill>
                  </a:tcPr>
                </a:tc>
                <a:tc>
                  <a:txBody>
                    <a:bodyPr/>
                    <a:lstStyle/>
                    <a:p>
                      <a:pPr algn="ctr"/>
                      <a:r>
                        <a:rPr lang="en-GB" sz="2000" dirty="0">
                          <a:solidFill>
                            <a:schemeClr val="tx1">
                              <a:lumMod val="95000"/>
                              <a:lumOff val="5000"/>
                            </a:schemeClr>
                          </a:solidFill>
                        </a:rPr>
                        <a:t>Modality Specific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BA"/>
                    </a:solidFill>
                  </a:tcPr>
                </a:tc>
                <a:tc>
                  <a:txBody>
                    <a:bodyPr/>
                    <a:lstStyle/>
                    <a:p>
                      <a:pPr algn="ctr"/>
                      <a:r>
                        <a:rPr lang="en-GB" sz="2000" dirty="0">
                          <a:solidFill>
                            <a:schemeClr val="tx1">
                              <a:lumMod val="95000"/>
                              <a:lumOff val="5000"/>
                            </a:schemeClr>
                          </a:solidFill>
                        </a:rPr>
                        <a:t>Unlimited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FBA"/>
                    </a:solidFill>
                  </a:tcPr>
                </a:tc>
                <a:tc>
                  <a:txBody>
                    <a:bodyPr/>
                    <a:lstStyle/>
                    <a:p>
                      <a:pPr algn="ctr"/>
                      <a:r>
                        <a:rPr lang="en-GB" sz="2000" dirty="0">
                          <a:solidFill>
                            <a:schemeClr val="tx1">
                              <a:lumMod val="95000"/>
                              <a:lumOff val="5000"/>
                            </a:schemeClr>
                          </a:solidFill>
                        </a:rPr>
                        <a:t>250 </a:t>
                      </a:r>
                      <a:r>
                        <a:rPr lang="en-GB" sz="2000" dirty="0" err="1">
                          <a:solidFill>
                            <a:schemeClr val="tx1">
                              <a:lumMod val="95000"/>
                              <a:lumOff val="5000"/>
                            </a:schemeClr>
                          </a:solidFill>
                        </a:rPr>
                        <a:t>ms</a:t>
                      </a:r>
                      <a:endParaRPr lang="en-GB" sz="2000" dirty="0">
                        <a:solidFill>
                          <a:schemeClr val="tx1">
                            <a:lumMod val="95000"/>
                            <a:lumOff val="5000"/>
                          </a:schemeClr>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0001"/>
                  </a:ext>
                </a:extLst>
              </a:tr>
              <a:tr h="446725">
                <a:tc>
                  <a:txBody>
                    <a:bodyPr/>
                    <a:lstStyle/>
                    <a:p>
                      <a:pPr algn="ctr"/>
                      <a:r>
                        <a:rPr lang="en-GB" sz="2000" dirty="0">
                          <a:solidFill>
                            <a:schemeClr val="tx1">
                              <a:lumMod val="95000"/>
                              <a:lumOff val="5000"/>
                            </a:schemeClr>
                          </a:solidFill>
                        </a:rPr>
                        <a:t>Short term memory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DAFF"/>
                    </a:solidFill>
                  </a:tcPr>
                </a:tc>
                <a:tc>
                  <a:txBody>
                    <a:bodyPr/>
                    <a:lstStyle/>
                    <a:p>
                      <a:pPr algn="ctr"/>
                      <a:r>
                        <a:rPr lang="en-GB" sz="2000" dirty="0">
                          <a:solidFill>
                            <a:schemeClr val="tx1">
                              <a:lumMod val="95000"/>
                              <a:lumOff val="5000"/>
                            </a:schemeClr>
                          </a:solidFill>
                        </a:rPr>
                        <a:t>Acoustic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BA"/>
                    </a:solidFill>
                  </a:tcPr>
                </a:tc>
                <a:tc>
                  <a:txBody>
                    <a:bodyPr/>
                    <a:lstStyle/>
                    <a:p>
                      <a:pPr algn="ctr"/>
                      <a:r>
                        <a:rPr lang="en-GB" sz="2000" dirty="0">
                          <a:solidFill>
                            <a:schemeClr val="tx1">
                              <a:lumMod val="95000"/>
                              <a:lumOff val="5000"/>
                            </a:schemeClr>
                          </a:solidFill>
                        </a:rPr>
                        <a:t>7 +/- 2 items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FBA"/>
                    </a:solidFill>
                  </a:tcPr>
                </a:tc>
                <a:tc>
                  <a:txBody>
                    <a:bodyPr/>
                    <a:lstStyle/>
                    <a:p>
                      <a:pPr algn="ctr"/>
                      <a:r>
                        <a:rPr lang="en-GB" sz="2000" dirty="0">
                          <a:solidFill>
                            <a:schemeClr val="tx1">
                              <a:lumMod val="95000"/>
                              <a:lumOff val="5000"/>
                            </a:schemeClr>
                          </a:solidFill>
                        </a:rPr>
                        <a:t>18-30 sec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0002"/>
                  </a:ext>
                </a:extLst>
              </a:tr>
              <a:tr h="446725">
                <a:tc>
                  <a:txBody>
                    <a:bodyPr/>
                    <a:lstStyle/>
                    <a:p>
                      <a:pPr algn="ctr"/>
                      <a:r>
                        <a:rPr lang="en-GB" sz="2000" dirty="0">
                          <a:solidFill>
                            <a:schemeClr val="tx1">
                              <a:lumMod val="95000"/>
                              <a:lumOff val="5000"/>
                            </a:schemeClr>
                          </a:solidFill>
                        </a:rPr>
                        <a:t>Long Term Memory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AFAC1"/>
                    </a:solidFill>
                  </a:tcPr>
                </a:tc>
                <a:tc>
                  <a:txBody>
                    <a:bodyPr/>
                    <a:lstStyle/>
                    <a:p>
                      <a:pPr algn="ctr"/>
                      <a:r>
                        <a:rPr lang="en-GB" sz="2000" dirty="0">
                          <a:solidFill>
                            <a:schemeClr val="tx1">
                              <a:lumMod val="95000"/>
                              <a:lumOff val="5000"/>
                            </a:schemeClr>
                          </a:solidFill>
                        </a:rPr>
                        <a:t>Semantic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3BA"/>
                    </a:solidFill>
                  </a:tcPr>
                </a:tc>
                <a:tc>
                  <a:txBody>
                    <a:bodyPr/>
                    <a:lstStyle/>
                    <a:p>
                      <a:pPr algn="ctr"/>
                      <a:r>
                        <a:rPr lang="en-GB" sz="2000" dirty="0">
                          <a:solidFill>
                            <a:schemeClr val="tx1">
                              <a:lumMod val="95000"/>
                              <a:lumOff val="5000"/>
                            </a:schemeClr>
                          </a:solidFill>
                        </a:rPr>
                        <a:t>Unlimited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FBA"/>
                    </a:solidFill>
                  </a:tcPr>
                </a:tc>
                <a:tc>
                  <a:txBody>
                    <a:bodyPr/>
                    <a:lstStyle/>
                    <a:p>
                      <a:pPr algn="ctr"/>
                      <a:r>
                        <a:rPr lang="en-GB" sz="2000" dirty="0">
                          <a:solidFill>
                            <a:schemeClr val="tx1">
                              <a:lumMod val="95000"/>
                              <a:lumOff val="5000"/>
                            </a:schemeClr>
                          </a:solidFill>
                        </a:rPr>
                        <a:t>Forever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a16="http://schemas.microsoft.com/office/drawing/2014/main" val="10003"/>
                  </a:ext>
                </a:extLst>
              </a:tr>
            </a:tbl>
          </a:graphicData>
        </a:graphic>
      </p:graphicFrame>
      <p:pic>
        <p:nvPicPr>
          <p:cNvPr id="4" name="Picture 3" descr="A picture containing text, sign&#10;&#10;Description automatically generated">
            <a:extLst>
              <a:ext uri="{FF2B5EF4-FFF2-40B4-BE49-F238E27FC236}">
                <a16:creationId xmlns:a16="http://schemas.microsoft.com/office/drawing/2014/main" id="{991FAAAB-502A-4C7D-9CC9-93335F07DA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4730" y="1064315"/>
            <a:ext cx="5382539" cy="3408941"/>
          </a:xfrm>
          <a:prstGeom prst="rect">
            <a:avLst/>
          </a:prstGeom>
        </p:spPr>
      </p:pic>
    </p:spTree>
    <p:custDataLst>
      <p:tags r:id="rId1"/>
    </p:custDataLst>
    <p:extLst>
      <p:ext uri="{BB962C8B-B14F-4D97-AF65-F5344CB8AC3E}">
        <p14:creationId xmlns:p14="http://schemas.microsoft.com/office/powerpoint/2010/main" val="140767859"/>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3">
            <a:extLst>
              <a:ext uri="{FF2B5EF4-FFF2-40B4-BE49-F238E27FC236}">
                <a16:creationId xmlns:a16="http://schemas.microsoft.com/office/drawing/2014/main" id="{0720B2E7-24F7-45BF-9CAE-63B0745DE0F0}"/>
              </a:ext>
            </a:extLst>
          </p:cNvPr>
          <p:cNvSpPr/>
          <p:nvPr/>
        </p:nvSpPr>
        <p:spPr>
          <a:xfrm>
            <a:off x="1284825" y="1786578"/>
            <a:ext cx="8257072" cy="383619"/>
          </a:xfrm>
          <a:prstGeom prst="roundRect">
            <a:avLst>
              <a:gd name="adj" fmla="val 6849"/>
            </a:avLst>
          </a:prstGeom>
          <a:solidFill>
            <a:schemeClr val="bg1"/>
          </a:solidFill>
        </p:spPr>
        <p:txBody>
          <a:bodyPr wrap="square">
            <a:spAutoFit/>
          </a:bodyPr>
          <a:lstStyle/>
          <a:p>
            <a:pPr algn="ctr"/>
            <a:r>
              <a:rPr lang="en-GB" b="1" dirty="0"/>
              <a:t>Evidence that the STM and LTM stores are separate processes</a:t>
            </a:r>
            <a:endParaRPr lang="en-GB" dirty="0"/>
          </a:p>
        </p:txBody>
      </p:sp>
      <p:sp>
        <p:nvSpPr>
          <p:cNvPr id="3" name="Rounded Rectangle 3">
            <a:extLst>
              <a:ext uri="{FF2B5EF4-FFF2-40B4-BE49-F238E27FC236}">
                <a16:creationId xmlns:a16="http://schemas.microsoft.com/office/drawing/2014/main" id="{7519BE97-FDBD-4C24-92A2-079F9B505ED8}"/>
              </a:ext>
            </a:extLst>
          </p:cNvPr>
          <p:cNvSpPr/>
          <p:nvPr/>
        </p:nvSpPr>
        <p:spPr>
          <a:xfrm>
            <a:off x="396757" y="455592"/>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Research Evidence A01/3</a:t>
            </a:r>
          </a:p>
        </p:txBody>
      </p:sp>
      <p:grpSp>
        <p:nvGrpSpPr>
          <p:cNvPr id="7" name="Group 6">
            <a:extLst>
              <a:ext uri="{FF2B5EF4-FFF2-40B4-BE49-F238E27FC236}">
                <a16:creationId xmlns:a16="http://schemas.microsoft.com/office/drawing/2014/main" id="{809098C0-74B3-4C5E-AA27-FCDCE4880879}"/>
              </a:ext>
            </a:extLst>
          </p:cNvPr>
          <p:cNvGrpSpPr/>
          <p:nvPr/>
        </p:nvGrpSpPr>
        <p:grpSpPr>
          <a:xfrm>
            <a:off x="1317892" y="2547306"/>
            <a:ext cx="8224005" cy="1763387"/>
            <a:chOff x="261899" y="1677407"/>
            <a:chExt cx="7703401" cy="715292"/>
          </a:xfrm>
        </p:grpSpPr>
        <p:sp>
          <p:nvSpPr>
            <p:cNvPr id="11" name="Rectangle: Single Corner Rounded 10">
              <a:extLst>
                <a:ext uri="{FF2B5EF4-FFF2-40B4-BE49-F238E27FC236}">
                  <a16:creationId xmlns:a16="http://schemas.microsoft.com/office/drawing/2014/main" id="{4CAB3E7B-BB19-4E61-8C4D-1E0E69D1B722}"/>
                </a:ext>
              </a:extLst>
            </p:cNvPr>
            <p:cNvSpPr/>
            <p:nvPr/>
          </p:nvSpPr>
          <p:spPr>
            <a:xfrm>
              <a:off x="261899" y="1677408"/>
              <a:ext cx="415179" cy="715291"/>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2" name="Rectangle: Single Corner Rounded 11">
              <a:extLst>
                <a:ext uri="{FF2B5EF4-FFF2-40B4-BE49-F238E27FC236}">
                  <a16:creationId xmlns:a16="http://schemas.microsoft.com/office/drawing/2014/main" id="{069AA73F-224B-4376-95E4-667549737F77}"/>
                </a:ext>
              </a:extLst>
            </p:cNvPr>
            <p:cNvSpPr/>
            <p:nvPr/>
          </p:nvSpPr>
          <p:spPr>
            <a:xfrm>
              <a:off x="604645" y="1677407"/>
              <a:ext cx="7360655" cy="715291"/>
            </a:xfrm>
            <a:prstGeom prst="round1Rect">
              <a:avLst/>
            </a:prstGeom>
            <a:solidFill>
              <a:schemeClr val="accent1">
                <a:lumMod val="40000"/>
                <a:lumOff val="6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b="1" dirty="0" err="1"/>
                <a:t>Glanzer</a:t>
              </a:r>
              <a:r>
                <a:rPr lang="en-GB" b="1" dirty="0"/>
                <a:t> and Cunitz (1966)</a:t>
              </a:r>
              <a:r>
                <a:rPr lang="en-GB" dirty="0"/>
                <a:t>: Asked participants to free recall word lists (any order) </a:t>
              </a:r>
              <a:r>
                <a:rPr lang="en-GB" b="1" i="1" dirty="0"/>
                <a:t>It was found</a:t>
              </a:r>
              <a:r>
                <a:rPr lang="en-GB" dirty="0">
                  <a:solidFill>
                    <a:schemeClr val="tx1"/>
                  </a:solidFill>
                </a:rPr>
                <a:t> </a:t>
              </a:r>
              <a:r>
                <a:rPr lang="en-GB" dirty="0"/>
                <a:t>recall was much stronger for words at the start and at the end of the list. </a:t>
              </a:r>
              <a:r>
                <a:rPr lang="en-GB" b="1" dirty="0"/>
                <a:t>These results suggest </a:t>
              </a:r>
              <a:r>
                <a:rPr lang="en-GB" dirty="0"/>
                <a:t>there are separate short and long term memory stores, with the words first heard entering </a:t>
              </a:r>
              <a:r>
                <a:rPr lang="en-GB" b="1" dirty="0">
                  <a:solidFill>
                    <a:srgbClr val="C00000"/>
                  </a:solidFill>
                </a:rPr>
                <a:t>LTM</a:t>
              </a:r>
              <a:r>
                <a:rPr lang="en-GB" dirty="0"/>
                <a:t> and being recalled (</a:t>
              </a:r>
              <a:r>
                <a:rPr lang="en-GB" b="1" dirty="0">
                  <a:solidFill>
                    <a:srgbClr val="7030A0"/>
                  </a:solidFill>
                </a:rPr>
                <a:t>primacy effect</a:t>
              </a:r>
              <a:r>
                <a:rPr lang="en-GB" dirty="0"/>
                <a:t>) and the most recent words being held by </a:t>
              </a:r>
              <a:r>
                <a:rPr lang="en-GB" b="1" dirty="0">
                  <a:solidFill>
                    <a:srgbClr val="C00000"/>
                  </a:solidFill>
                </a:rPr>
                <a:t>STM</a:t>
              </a:r>
              <a:r>
                <a:rPr lang="en-GB" dirty="0"/>
                <a:t> and being recalled (</a:t>
              </a:r>
              <a:r>
                <a:rPr lang="en-GB" b="1" dirty="0">
                  <a:solidFill>
                    <a:srgbClr val="7030A0"/>
                  </a:solidFill>
                </a:rPr>
                <a:t>recency effect</a:t>
              </a:r>
              <a:r>
                <a:rPr lang="en-GB" dirty="0"/>
                <a:t>) the middle words were in </a:t>
              </a:r>
              <a:r>
                <a:rPr lang="en-GB" b="1" dirty="0">
                  <a:solidFill>
                    <a:srgbClr val="C00000"/>
                  </a:solidFill>
                </a:rPr>
                <a:t>STM</a:t>
              </a:r>
              <a:r>
                <a:rPr lang="en-GB" dirty="0"/>
                <a:t> but were </a:t>
              </a:r>
              <a:r>
                <a:rPr lang="en-GB" b="1" dirty="0">
                  <a:solidFill>
                    <a:srgbClr val="7030A0"/>
                  </a:solidFill>
                </a:rPr>
                <a:t>displaced</a:t>
              </a:r>
              <a:r>
                <a:rPr lang="en-GB" dirty="0"/>
                <a:t> by later words. </a:t>
              </a:r>
            </a:p>
          </p:txBody>
        </p:sp>
      </p:grpSp>
    </p:spTree>
    <p:custDataLst>
      <p:tags r:id="rId1"/>
    </p:custDataLst>
    <p:extLst>
      <p:ext uri="{BB962C8B-B14F-4D97-AF65-F5344CB8AC3E}">
        <p14:creationId xmlns:p14="http://schemas.microsoft.com/office/powerpoint/2010/main" val="2717226630"/>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
            <a:extLst>
              <a:ext uri="{FF2B5EF4-FFF2-40B4-BE49-F238E27FC236}">
                <a16:creationId xmlns:a16="http://schemas.microsoft.com/office/drawing/2014/main" id="{7519BE97-FDBD-4C24-92A2-079F9B505ED8}"/>
              </a:ext>
            </a:extLst>
          </p:cNvPr>
          <p:cNvSpPr/>
          <p:nvPr/>
        </p:nvSpPr>
        <p:spPr>
          <a:xfrm>
            <a:off x="412255" y="447002"/>
            <a:ext cx="7985760" cy="415987"/>
          </a:xfrm>
          <a:prstGeom prst="roundRect">
            <a:avLst>
              <a:gd name="adj" fmla="val 6849"/>
            </a:avLst>
          </a:prstGeom>
          <a:solidFill>
            <a:srgbClr val="7030A0"/>
          </a:solidFill>
          <a:ln w="38100">
            <a:solidFill>
              <a:srgbClr val="7030A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lnSpc>
                <a:spcPct val="119000"/>
              </a:lnSpc>
            </a:pPr>
            <a:r>
              <a:rPr lang="en-GB" b="1" i="1" kern="1400" dirty="0">
                <a:solidFill>
                  <a:schemeClr val="bg1"/>
                </a:solidFill>
                <a:latin typeface="Calibri" panose="020F0502020204030204" pitchFamily="34" charset="0"/>
              </a:rPr>
              <a:t>The Multi-Store Model of memory – Sensory register - A01/3</a:t>
            </a:r>
          </a:p>
        </p:txBody>
      </p:sp>
      <p:grpSp>
        <p:nvGrpSpPr>
          <p:cNvPr id="14" name="Group 13">
            <a:extLst>
              <a:ext uri="{FF2B5EF4-FFF2-40B4-BE49-F238E27FC236}">
                <a16:creationId xmlns:a16="http://schemas.microsoft.com/office/drawing/2014/main" id="{1F49D658-FEF5-4498-B4AF-94592EB04802}"/>
              </a:ext>
            </a:extLst>
          </p:cNvPr>
          <p:cNvGrpSpPr/>
          <p:nvPr/>
        </p:nvGrpSpPr>
        <p:grpSpPr>
          <a:xfrm>
            <a:off x="1678891" y="2299125"/>
            <a:ext cx="8263737" cy="2133386"/>
            <a:chOff x="261899" y="1677407"/>
            <a:chExt cx="7740619" cy="565611"/>
          </a:xfrm>
        </p:grpSpPr>
        <p:sp>
          <p:nvSpPr>
            <p:cNvPr id="15" name="Rectangle: Single Corner Rounded 14">
              <a:extLst>
                <a:ext uri="{FF2B5EF4-FFF2-40B4-BE49-F238E27FC236}">
                  <a16:creationId xmlns:a16="http://schemas.microsoft.com/office/drawing/2014/main" id="{9343F316-287C-4E8A-89E5-3DB85AF9F3D8}"/>
                </a:ext>
              </a:extLst>
            </p:cNvPr>
            <p:cNvSpPr/>
            <p:nvPr/>
          </p:nvSpPr>
          <p:spPr>
            <a:xfrm>
              <a:off x="261899" y="1677408"/>
              <a:ext cx="259962" cy="565610"/>
            </a:xfrm>
            <a:prstGeom prst="round1Rect">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vert="vert270" rtlCol="0" anchor="ctr"/>
            <a:lstStyle/>
            <a:p>
              <a:pPr algn="ctr"/>
              <a:r>
                <a:rPr lang="en-GB" b="1" dirty="0"/>
                <a:t>EV / A03</a:t>
              </a:r>
              <a:endParaRPr lang="en-GB" b="1" dirty="0">
                <a:solidFill>
                  <a:schemeClr val="tx1"/>
                </a:solidFill>
              </a:endParaRPr>
            </a:p>
          </p:txBody>
        </p:sp>
        <p:sp>
          <p:nvSpPr>
            <p:cNvPr id="16" name="Rectangle: Single Corner Rounded 15">
              <a:extLst>
                <a:ext uri="{FF2B5EF4-FFF2-40B4-BE49-F238E27FC236}">
                  <a16:creationId xmlns:a16="http://schemas.microsoft.com/office/drawing/2014/main" id="{2209363A-86D9-400A-996B-D24C42EE5E31}"/>
                </a:ext>
              </a:extLst>
            </p:cNvPr>
            <p:cNvSpPr/>
            <p:nvPr/>
          </p:nvSpPr>
          <p:spPr>
            <a:xfrm>
              <a:off x="485062" y="1677407"/>
              <a:ext cx="7517456" cy="565611"/>
            </a:xfrm>
            <a:prstGeom prst="round1Rect">
              <a:avLst/>
            </a:prstGeom>
            <a:solidFill>
              <a:srgbClr val="FFDFBA"/>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1600" b="1" dirty="0">
                  <a:solidFill>
                    <a:srgbClr val="C00000"/>
                  </a:solidFill>
                </a:rPr>
                <a:t>CAPACITY: </a:t>
              </a:r>
              <a:r>
                <a:rPr lang="en-GB" sz="1600" b="1" dirty="0"/>
                <a:t>Sperling (1960): </a:t>
              </a:r>
              <a:r>
                <a:rPr lang="en-GB" sz="1600" dirty="0"/>
                <a:t>Trained participants were presented with a three by four grid of letters (12 total) When presented quickly (1/20</a:t>
              </a:r>
              <a:r>
                <a:rPr lang="en-GB" sz="1600" baseline="30000" dirty="0"/>
                <a:t>th</a:t>
              </a:r>
              <a:r>
                <a:rPr lang="en-GB" sz="1600" dirty="0"/>
                <a:t> of a second), then had to recall one row. </a:t>
              </a:r>
              <a:r>
                <a:rPr lang="en-GB" sz="1600" b="1" i="1" dirty="0"/>
                <a:t>It was found</a:t>
              </a:r>
              <a:r>
                <a:rPr lang="en-GB" sz="1600" dirty="0">
                  <a:solidFill>
                    <a:schemeClr val="tx1"/>
                  </a:solidFill>
                </a:rPr>
                <a:t> </a:t>
              </a:r>
              <a:r>
                <a:rPr lang="en-GB" sz="1600" dirty="0"/>
                <a:t>that recall for a row was over 75%. </a:t>
              </a:r>
              <a:r>
                <a:rPr lang="en-GB" sz="1600" b="1" i="1" dirty="0"/>
                <a:t>This suggests </a:t>
              </a:r>
              <a:r>
                <a:rPr lang="en-GB" sz="1600" dirty="0"/>
                <a:t>that all rows were contained within the capacity of the iconic store, so sensory memory is large. </a:t>
              </a:r>
            </a:p>
            <a:p>
              <a:endParaRPr lang="en-GB" sz="1600" dirty="0"/>
            </a:p>
            <a:p>
              <a:r>
                <a:rPr lang="en-GB" sz="1600" b="1" dirty="0"/>
                <a:t>Extra point: </a:t>
              </a:r>
              <a:r>
                <a:rPr lang="en-GB" sz="1600" dirty="0"/>
                <a:t>when asked to recall </a:t>
              </a:r>
              <a:r>
                <a:rPr lang="en-GB" sz="1600" b="1" dirty="0"/>
                <a:t>all letters </a:t>
              </a:r>
              <a:r>
                <a:rPr lang="en-GB" sz="1600" dirty="0"/>
                <a:t>Spearing found participants could only recall the first 4-5 letters, suggesting the letters faded from sensory memory before they could be paid attention to and passed to STM. </a:t>
              </a:r>
              <a:r>
                <a:rPr lang="en-GB" sz="1600" b="1" dirty="0"/>
                <a:t>This suggests </a:t>
              </a:r>
              <a:r>
                <a:rPr lang="en-GB" sz="1600" dirty="0"/>
                <a:t>the </a:t>
              </a:r>
              <a:r>
                <a:rPr lang="en-GB" sz="1600" b="1" dirty="0">
                  <a:solidFill>
                    <a:srgbClr val="C00000"/>
                  </a:solidFill>
                </a:rPr>
                <a:t>DURATION</a:t>
              </a:r>
              <a:r>
                <a:rPr lang="en-GB" sz="1600" dirty="0"/>
                <a:t> of sensory memory is  &lt;1sec.</a:t>
              </a:r>
            </a:p>
          </p:txBody>
        </p:sp>
      </p:grpSp>
    </p:spTree>
    <p:custDataLst>
      <p:tags r:id="rId1"/>
    </p:custDataLst>
    <p:extLst>
      <p:ext uri="{BB962C8B-B14F-4D97-AF65-F5344CB8AC3E}">
        <p14:creationId xmlns:p14="http://schemas.microsoft.com/office/powerpoint/2010/main" val="889014226"/>
      </p:ext>
    </p:extLst>
  </p:cSld>
  <p:clrMapOvr>
    <a:masterClrMapping/>
  </p:clrMapOvr>
  <mc:AlternateContent xmlns:mc="http://schemas.openxmlformats.org/markup-compatibility/2006" xmlns:p14="http://schemas.microsoft.com/office/powerpoint/2010/main">
    <mc:Choice Requires="p14">
      <p:transition p14:dur="10" advClick="0" advTm="6000">
        <p:fade/>
      </p:transition>
    </mc:Choice>
    <mc:Fallback xmlns="">
      <p:transition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5|4.9|4.9"/>
</p:tagLst>
</file>

<file path=ppt/tags/tag10.xml><?xml version="1.0" encoding="utf-8"?>
<p:tagLst xmlns:a="http://schemas.openxmlformats.org/drawingml/2006/main" xmlns:r="http://schemas.openxmlformats.org/officeDocument/2006/relationships" xmlns:p="http://schemas.openxmlformats.org/presentationml/2006/main">
  <p:tag name="TIMING" val="|3.2|2.9|2.9|3|3"/>
</p:tagLst>
</file>

<file path=ppt/tags/tag11.xml><?xml version="1.0" encoding="utf-8"?>
<p:tagLst xmlns:a="http://schemas.openxmlformats.org/drawingml/2006/main" xmlns:r="http://schemas.openxmlformats.org/officeDocument/2006/relationships" xmlns:p="http://schemas.openxmlformats.org/presentationml/2006/main">
  <p:tag name="TIMING" val="|3.2|2.9|2.9|3|3"/>
</p:tagLst>
</file>

<file path=ppt/tags/tag12.xml><?xml version="1.0" encoding="utf-8"?>
<p:tagLst xmlns:a="http://schemas.openxmlformats.org/drawingml/2006/main" xmlns:r="http://schemas.openxmlformats.org/officeDocument/2006/relationships" xmlns:p="http://schemas.openxmlformats.org/presentationml/2006/main">
  <p:tag name="TIMING" val="|3.1|3.1|3|3.1|2.9"/>
</p:tagLst>
</file>

<file path=ppt/tags/tag13.xml><?xml version="1.0" encoding="utf-8"?>
<p:tagLst xmlns:a="http://schemas.openxmlformats.org/drawingml/2006/main" xmlns:r="http://schemas.openxmlformats.org/officeDocument/2006/relationships" xmlns:p="http://schemas.openxmlformats.org/presentationml/2006/main">
  <p:tag name="TIMING" val="|3.5"/>
</p:tagLst>
</file>

<file path=ppt/tags/tag2.xml><?xml version="1.0" encoding="utf-8"?>
<p:tagLst xmlns:a="http://schemas.openxmlformats.org/drawingml/2006/main" xmlns:r="http://schemas.openxmlformats.org/officeDocument/2006/relationships" xmlns:p="http://schemas.openxmlformats.org/presentationml/2006/main">
  <p:tag name="TIMING" val="|3.2|2.9|2.9|3"/>
</p:tagLst>
</file>

<file path=ppt/tags/tag3.xml><?xml version="1.0" encoding="utf-8"?>
<p:tagLst xmlns:a="http://schemas.openxmlformats.org/drawingml/2006/main" xmlns:r="http://schemas.openxmlformats.org/officeDocument/2006/relationships" xmlns:p="http://schemas.openxmlformats.org/presentationml/2006/main">
  <p:tag name="TIMING" val="|3.2|2.9|2.9|3|3"/>
</p:tagLst>
</file>

<file path=ppt/tags/tag4.xml><?xml version="1.0" encoding="utf-8"?>
<p:tagLst xmlns:a="http://schemas.openxmlformats.org/drawingml/2006/main" xmlns:r="http://schemas.openxmlformats.org/officeDocument/2006/relationships" xmlns:p="http://schemas.openxmlformats.org/presentationml/2006/main">
  <p:tag name="TIMING" val="|3.2|2.9|2.9|3|3"/>
</p:tagLst>
</file>

<file path=ppt/tags/tag5.xml><?xml version="1.0" encoding="utf-8"?>
<p:tagLst xmlns:a="http://schemas.openxmlformats.org/drawingml/2006/main" xmlns:r="http://schemas.openxmlformats.org/officeDocument/2006/relationships" xmlns:p="http://schemas.openxmlformats.org/presentationml/2006/main">
  <p:tag name="TIMING" val="|3.2|2.9|2.9|3|3"/>
</p:tagLst>
</file>

<file path=ppt/tags/tag6.xml><?xml version="1.0" encoding="utf-8"?>
<p:tagLst xmlns:a="http://schemas.openxmlformats.org/drawingml/2006/main" xmlns:r="http://schemas.openxmlformats.org/officeDocument/2006/relationships" xmlns:p="http://schemas.openxmlformats.org/presentationml/2006/main">
  <p:tag name="TIMING" val="|3.2|2.9|2.9|3|3"/>
</p:tagLst>
</file>

<file path=ppt/tags/tag7.xml><?xml version="1.0" encoding="utf-8"?>
<p:tagLst xmlns:a="http://schemas.openxmlformats.org/drawingml/2006/main" xmlns:r="http://schemas.openxmlformats.org/officeDocument/2006/relationships" xmlns:p="http://schemas.openxmlformats.org/presentationml/2006/main">
  <p:tag name="TIMING" val="|3.2|2.9|2.9|3|3"/>
</p:tagLst>
</file>

<file path=ppt/tags/tag8.xml><?xml version="1.0" encoding="utf-8"?>
<p:tagLst xmlns:a="http://schemas.openxmlformats.org/drawingml/2006/main" xmlns:r="http://schemas.openxmlformats.org/officeDocument/2006/relationships" xmlns:p="http://schemas.openxmlformats.org/presentationml/2006/main">
  <p:tag name="TIMING" val="|3.2|2.9|2.9|3|3"/>
</p:tagLst>
</file>

<file path=ppt/tags/tag9.xml><?xml version="1.0" encoding="utf-8"?>
<p:tagLst xmlns:a="http://schemas.openxmlformats.org/drawingml/2006/main" xmlns:r="http://schemas.openxmlformats.org/officeDocument/2006/relationships" xmlns:p="http://schemas.openxmlformats.org/presentationml/2006/main">
  <p:tag name="TIMING" val="|3.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38919</TotalTime>
  <Words>2021</Words>
  <Application>Microsoft Office PowerPoint</Application>
  <PresentationFormat>Widescreen</PresentationFormat>
  <Paragraphs>177</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Newcastle-under-Lyme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Serifin</dc:creator>
  <cp:lastModifiedBy>nick serifin</cp:lastModifiedBy>
  <cp:revision>352</cp:revision>
  <dcterms:created xsi:type="dcterms:W3CDTF">2016-08-31T09:22:51Z</dcterms:created>
  <dcterms:modified xsi:type="dcterms:W3CDTF">2021-03-12T19:42:17Z</dcterms:modified>
</cp:coreProperties>
</file>