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412" r:id="rId2"/>
    <p:sldId id="400" r:id="rId3"/>
    <p:sldId id="463" r:id="rId4"/>
    <p:sldId id="585" r:id="rId5"/>
    <p:sldId id="586" r:id="rId6"/>
    <p:sldId id="587" r:id="rId7"/>
    <p:sldId id="588" r:id="rId8"/>
    <p:sldId id="473" r:id="rId9"/>
    <p:sldId id="58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ED6A49-AEE1-4C4E-8EF2-0DE526038C82}">
          <p14:sldIdLst>
            <p14:sldId id="412"/>
          </p14:sldIdLst>
        </p14:section>
        <p14:section name="Specification" id="{2775B1C1-097C-432D-8600-9275C95B98CA}">
          <p14:sldIdLst>
            <p14:sldId id="400"/>
          </p14:sldIdLst>
        </p14:section>
        <p14:section name="Content" id="{85A623AC-41B1-4DA9-BB17-A2BD9FA8A117}">
          <p14:sldIdLst>
            <p14:sldId id="463"/>
            <p14:sldId id="585"/>
            <p14:sldId id="586"/>
            <p14:sldId id="587"/>
            <p14:sldId id="588"/>
            <p14:sldId id="473"/>
            <p14:sldId id="58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C2E4"/>
    <a:srgbClr val="ECE6F4"/>
    <a:srgbClr val="7522C4"/>
    <a:srgbClr val="521CA5"/>
    <a:srgbClr val="B4C7E7"/>
    <a:srgbClr val="004CD6"/>
    <a:srgbClr val="196BFF"/>
    <a:srgbClr val="9E005D"/>
    <a:srgbClr val="FF6DC4"/>
    <a:srgbClr val="BFD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33" autoAdjust="0"/>
    <p:restoredTop sz="60000" autoAdjust="0"/>
  </p:normalViewPr>
  <p:slideViewPr>
    <p:cSldViewPr snapToGrid="0">
      <p:cViewPr varScale="1">
        <p:scale>
          <a:sx n="61" d="100"/>
          <a:sy n="61"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2FCCC-8A28-474D-82F3-D3D02280E706}" type="datetimeFigureOut">
              <a:rPr lang="en-GB" smtClean="0"/>
              <a:t>12/03/2021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11822-7CD0-46DF-B049-78F52E2D941D}" type="slidenum">
              <a:rPr lang="en-GB" smtClean="0"/>
              <a:t>‹#›</a:t>
            </a:fld>
            <a:endParaRPr lang="en-GB"/>
          </a:p>
        </p:txBody>
      </p:sp>
    </p:spTree>
    <p:extLst>
      <p:ext uri="{BB962C8B-B14F-4D97-AF65-F5344CB8AC3E}">
        <p14:creationId xmlns:p14="http://schemas.microsoft.com/office/powerpoint/2010/main" val="4098281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2</a:t>
            </a:fld>
            <a:endParaRPr lang="en-GB" dirty="0"/>
          </a:p>
        </p:txBody>
      </p:sp>
    </p:spTree>
    <p:extLst>
      <p:ext uri="{BB962C8B-B14F-4D97-AF65-F5344CB8AC3E}">
        <p14:creationId xmlns:p14="http://schemas.microsoft.com/office/powerpoint/2010/main" val="2814815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3</a:t>
            </a:fld>
            <a:endParaRPr lang="en-GB" dirty="0"/>
          </a:p>
        </p:txBody>
      </p:sp>
    </p:spTree>
    <p:extLst>
      <p:ext uri="{BB962C8B-B14F-4D97-AF65-F5344CB8AC3E}">
        <p14:creationId xmlns:p14="http://schemas.microsoft.com/office/powerpoint/2010/main" val="616069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0611822-7CD0-46DF-B049-78F52E2D941D}" type="slidenum">
              <a:rPr lang="en-GB" smtClean="0"/>
              <a:t>4</a:t>
            </a:fld>
            <a:endParaRPr lang="en-GB" dirty="0"/>
          </a:p>
        </p:txBody>
      </p:sp>
    </p:spTree>
    <p:extLst>
      <p:ext uri="{BB962C8B-B14F-4D97-AF65-F5344CB8AC3E}">
        <p14:creationId xmlns:p14="http://schemas.microsoft.com/office/powerpoint/2010/main" val="343872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0611822-7CD0-46DF-B049-78F52E2D941D}" type="slidenum">
              <a:rPr lang="en-GB" smtClean="0"/>
              <a:t>5</a:t>
            </a:fld>
            <a:endParaRPr lang="en-GB" dirty="0"/>
          </a:p>
        </p:txBody>
      </p:sp>
    </p:spTree>
    <p:extLst>
      <p:ext uri="{BB962C8B-B14F-4D97-AF65-F5344CB8AC3E}">
        <p14:creationId xmlns:p14="http://schemas.microsoft.com/office/powerpoint/2010/main" val="213951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6</a:t>
            </a:fld>
            <a:endParaRPr lang="en-GB" dirty="0"/>
          </a:p>
        </p:txBody>
      </p:sp>
    </p:spTree>
    <p:extLst>
      <p:ext uri="{BB962C8B-B14F-4D97-AF65-F5344CB8AC3E}">
        <p14:creationId xmlns:p14="http://schemas.microsoft.com/office/powerpoint/2010/main" val="1909558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0611822-7CD0-46DF-B049-78F52E2D941D}" type="slidenum">
              <a:rPr lang="en-GB" smtClean="0"/>
              <a:t>7</a:t>
            </a:fld>
            <a:endParaRPr lang="en-GB" dirty="0"/>
          </a:p>
        </p:txBody>
      </p:sp>
    </p:spTree>
    <p:extLst>
      <p:ext uri="{BB962C8B-B14F-4D97-AF65-F5344CB8AC3E}">
        <p14:creationId xmlns:p14="http://schemas.microsoft.com/office/powerpoint/2010/main" val="162556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8</a:t>
            </a:fld>
            <a:endParaRPr lang="en-GB" dirty="0"/>
          </a:p>
        </p:txBody>
      </p:sp>
    </p:spTree>
    <p:extLst>
      <p:ext uri="{BB962C8B-B14F-4D97-AF65-F5344CB8AC3E}">
        <p14:creationId xmlns:p14="http://schemas.microsoft.com/office/powerpoint/2010/main" val="1250307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9</a:t>
            </a:fld>
            <a:endParaRPr lang="en-GB" dirty="0"/>
          </a:p>
        </p:txBody>
      </p:sp>
    </p:spTree>
    <p:extLst>
      <p:ext uri="{BB962C8B-B14F-4D97-AF65-F5344CB8AC3E}">
        <p14:creationId xmlns:p14="http://schemas.microsoft.com/office/powerpoint/2010/main" val="1021965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8297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940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2763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829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8391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133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1812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547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924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326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232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096029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iagram&#10;&#10;Description automatically generated">
            <a:extLst>
              <a:ext uri="{FF2B5EF4-FFF2-40B4-BE49-F238E27FC236}">
                <a16:creationId xmlns:a16="http://schemas.microsoft.com/office/drawing/2014/main" id="{73C41E0A-375A-444D-90AB-5778D29DDC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341" y="1253331"/>
            <a:ext cx="7737645" cy="4351338"/>
          </a:xfrm>
          <a:prstGeom prst="rect">
            <a:avLst/>
          </a:prstGeom>
        </p:spPr>
      </p:pic>
    </p:spTree>
    <p:extLst>
      <p:ext uri="{BB962C8B-B14F-4D97-AF65-F5344CB8AC3E}">
        <p14:creationId xmlns:p14="http://schemas.microsoft.com/office/powerpoint/2010/main" val="129770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3">
            <a:extLst>
              <a:ext uri="{FF2B5EF4-FFF2-40B4-BE49-F238E27FC236}">
                <a16:creationId xmlns:a16="http://schemas.microsoft.com/office/drawing/2014/main" id="{83AB7655-431E-4B4F-BDC5-CA326A4CF9E8}"/>
              </a:ext>
            </a:extLst>
          </p:cNvPr>
          <p:cNvSpPr/>
          <p:nvPr/>
        </p:nvSpPr>
        <p:spPr>
          <a:xfrm>
            <a:off x="1929640" y="1651157"/>
            <a:ext cx="7985760" cy="758381"/>
          </a:xfrm>
          <a:prstGeom prst="roundRect">
            <a:avLst>
              <a:gd name="adj" fmla="val 6849"/>
            </a:avLst>
          </a:prstGeom>
          <a:solidFill>
            <a:srgbClr val="521CA5"/>
          </a:solidFill>
          <a:ln w="38100">
            <a:solidFill>
              <a:srgbClr val="7522C4"/>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In this A-level Psychology Video – Paper 1 –  Memory</a:t>
            </a:r>
            <a:br>
              <a:rPr lang="en-GB" b="1" i="1" kern="1400" dirty="0">
                <a:solidFill>
                  <a:schemeClr val="bg1"/>
                </a:solidFill>
                <a:latin typeface="Calibri" panose="020F0502020204030204" pitchFamily="34" charset="0"/>
              </a:rPr>
            </a:br>
            <a:r>
              <a:rPr lang="en-GB" b="1" i="1" kern="1400" dirty="0">
                <a:solidFill>
                  <a:schemeClr val="bg1"/>
                </a:solidFill>
                <a:latin typeface="Calibri" panose="020F0502020204030204" pitchFamily="34" charset="0"/>
              </a:rPr>
              <a:t>5) Factors affecting the accuracy of eyewitness testimony</a:t>
            </a:r>
          </a:p>
        </p:txBody>
      </p:sp>
      <p:sp>
        <p:nvSpPr>
          <p:cNvPr id="12" name="Rounded Rectangle 3">
            <a:extLst>
              <a:ext uri="{FF2B5EF4-FFF2-40B4-BE49-F238E27FC236}">
                <a16:creationId xmlns:a16="http://schemas.microsoft.com/office/drawing/2014/main" id="{DC33E9AD-A3F5-40A4-9B3B-3E677A813FDB}"/>
              </a:ext>
            </a:extLst>
          </p:cNvPr>
          <p:cNvSpPr/>
          <p:nvPr/>
        </p:nvSpPr>
        <p:spPr>
          <a:xfrm>
            <a:off x="1929640" y="2520480"/>
            <a:ext cx="7985760" cy="479524"/>
          </a:xfrm>
          <a:prstGeom prst="roundRect">
            <a:avLst>
              <a:gd name="adj" fmla="val 6849"/>
            </a:avLst>
          </a:prstGeom>
          <a:solidFill>
            <a:srgbClr val="D1C2E4"/>
          </a:solidFill>
        </p:spPr>
        <p:txBody>
          <a:bodyPr wrap="square">
            <a:spAutoFit/>
          </a:bodyPr>
          <a:lstStyle/>
          <a:p>
            <a:pPr algn="ctr"/>
            <a:r>
              <a:rPr lang="en-GB" sz="2400" b="1" dirty="0">
                <a:solidFill>
                  <a:srgbClr val="C00000"/>
                </a:solidFill>
              </a:rPr>
              <a:t>What the AQA A-level specification says…</a:t>
            </a:r>
            <a:endParaRPr lang="en-GB" sz="2400" dirty="0">
              <a:solidFill>
                <a:srgbClr val="C00000"/>
              </a:solidFill>
            </a:endParaRPr>
          </a:p>
        </p:txBody>
      </p:sp>
      <p:sp>
        <p:nvSpPr>
          <p:cNvPr id="15" name="Rounded Rectangle 3">
            <a:extLst>
              <a:ext uri="{FF2B5EF4-FFF2-40B4-BE49-F238E27FC236}">
                <a16:creationId xmlns:a16="http://schemas.microsoft.com/office/drawing/2014/main" id="{DC6ED79C-504F-41AA-A270-25C1D3F99210}"/>
              </a:ext>
            </a:extLst>
          </p:cNvPr>
          <p:cNvSpPr/>
          <p:nvPr/>
        </p:nvSpPr>
        <p:spPr>
          <a:xfrm>
            <a:off x="1878840" y="3251758"/>
            <a:ext cx="7985760" cy="735270"/>
          </a:xfrm>
          <a:prstGeom prst="roundRect">
            <a:avLst>
              <a:gd name="adj" fmla="val 6849"/>
            </a:avLst>
          </a:prstGeom>
          <a:solidFill>
            <a:srgbClr val="D1C2E4">
              <a:alpha val="60000"/>
            </a:srgbClr>
          </a:solidFill>
        </p:spPr>
        <p:txBody>
          <a:bodyPr wrap="square">
            <a:spAutoFit/>
          </a:bodyPr>
          <a:lstStyle/>
          <a:p>
            <a:pPr algn="ctr"/>
            <a:r>
              <a:rPr lang="en-GB" sz="2000" dirty="0"/>
              <a:t>Factors affecting the accuracy of eyewitness testimony: misleading information, including leading questions and post-event discussion; anxiety</a:t>
            </a:r>
            <a:endParaRPr lang="en-US" sz="2000" dirty="0"/>
          </a:p>
        </p:txBody>
      </p:sp>
    </p:spTree>
    <p:custDataLst>
      <p:tags r:id="rId1"/>
    </p:custDataLst>
    <p:extLst>
      <p:ext uri="{BB962C8B-B14F-4D97-AF65-F5344CB8AC3E}">
        <p14:creationId xmlns:p14="http://schemas.microsoft.com/office/powerpoint/2010/main" val="267583196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3">
            <a:extLst>
              <a:ext uri="{FF2B5EF4-FFF2-40B4-BE49-F238E27FC236}">
                <a16:creationId xmlns:a16="http://schemas.microsoft.com/office/drawing/2014/main" id="{D589E346-D801-46D4-BE20-8F494ADB0DE7}"/>
              </a:ext>
            </a:extLst>
          </p:cNvPr>
          <p:cNvSpPr/>
          <p:nvPr/>
        </p:nvSpPr>
        <p:spPr>
          <a:xfrm>
            <a:off x="441432" y="920750"/>
            <a:ext cx="10752083" cy="1614398"/>
          </a:xfrm>
          <a:prstGeom prst="roundRect">
            <a:avLst>
              <a:gd name="adj" fmla="val 6849"/>
            </a:avLst>
          </a:prstGeom>
          <a:solidFill>
            <a:schemeClr val="bg1">
              <a:lumMod val="95000"/>
            </a:schemeClr>
          </a:solidFill>
        </p:spPr>
        <p:txBody>
          <a:bodyPr wrap="square">
            <a:spAutoFit/>
          </a:bodyPr>
          <a:lstStyle/>
          <a:p>
            <a:r>
              <a:rPr lang="en-GB" sz="1900" dirty="0"/>
              <a:t>Bartlett (1932) Argued that memories are not accurate ‘snapshots’ of events perfectly preserved, but are instead ‘reconstructions’ of events. These reconstructions are influenced by our personal attitudes and the stereotypes we hold. </a:t>
            </a:r>
          </a:p>
          <a:p>
            <a:endParaRPr lang="en-GB" sz="1900" b="1" dirty="0">
              <a:solidFill>
                <a:srgbClr val="002060"/>
              </a:solidFill>
            </a:endParaRPr>
          </a:p>
          <a:p>
            <a:r>
              <a:rPr lang="en-GB" sz="1900" dirty="0"/>
              <a:t>But if recall is not objective then this is a problem for EWT</a:t>
            </a:r>
          </a:p>
        </p:txBody>
      </p:sp>
      <p:sp>
        <p:nvSpPr>
          <p:cNvPr id="7" name="Rounded Rectangle 3">
            <a:extLst>
              <a:ext uri="{FF2B5EF4-FFF2-40B4-BE49-F238E27FC236}">
                <a16:creationId xmlns:a16="http://schemas.microsoft.com/office/drawing/2014/main" id="{875DEB99-6B70-4B7F-84A8-E52605951375}"/>
              </a:ext>
            </a:extLst>
          </p:cNvPr>
          <p:cNvSpPr/>
          <p:nvPr/>
        </p:nvSpPr>
        <p:spPr>
          <a:xfrm>
            <a:off x="441432" y="2571162"/>
            <a:ext cx="10752083" cy="1007001"/>
          </a:xfrm>
          <a:prstGeom prst="roundRect">
            <a:avLst>
              <a:gd name="adj" fmla="val 6849"/>
            </a:avLst>
          </a:prstGeom>
          <a:solidFill>
            <a:schemeClr val="bg1">
              <a:lumMod val="95000"/>
            </a:schemeClr>
          </a:solidFill>
        </p:spPr>
        <p:txBody>
          <a:bodyPr wrap="square">
            <a:spAutoFit/>
          </a:bodyPr>
          <a:lstStyle/>
          <a:p>
            <a:r>
              <a:rPr lang="en-GB" sz="1900" b="1" dirty="0">
                <a:solidFill>
                  <a:srgbClr val="7030A0"/>
                </a:solidFill>
              </a:rPr>
              <a:t>Schema: </a:t>
            </a:r>
            <a:r>
              <a:rPr lang="en-GB" sz="1900" dirty="0"/>
              <a:t>Packages of information about people and objects in the world around us. We use schema as mental shortcuts. Because when we recall a memory it is influenced by schemas, memories change to fit with the individuals pre-existing bias.</a:t>
            </a:r>
          </a:p>
        </p:txBody>
      </p:sp>
      <p:sp>
        <p:nvSpPr>
          <p:cNvPr id="9" name="Rounded Rectangle 3">
            <a:extLst>
              <a:ext uri="{FF2B5EF4-FFF2-40B4-BE49-F238E27FC236}">
                <a16:creationId xmlns:a16="http://schemas.microsoft.com/office/drawing/2014/main" id="{A41B6FCD-8833-49CC-BD6F-AEE08D26EAAD}"/>
              </a:ext>
            </a:extLst>
          </p:cNvPr>
          <p:cNvSpPr/>
          <p:nvPr/>
        </p:nvSpPr>
        <p:spPr>
          <a:xfrm>
            <a:off x="441432" y="3614177"/>
            <a:ext cx="10752083" cy="703302"/>
          </a:xfrm>
          <a:prstGeom prst="roundRect">
            <a:avLst>
              <a:gd name="adj" fmla="val 6849"/>
            </a:avLst>
          </a:prstGeom>
          <a:solidFill>
            <a:schemeClr val="bg1">
              <a:lumMod val="95000"/>
            </a:schemeClr>
          </a:solidFill>
        </p:spPr>
        <p:txBody>
          <a:bodyPr wrap="square">
            <a:spAutoFit/>
          </a:bodyPr>
          <a:lstStyle/>
          <a:p>
            <a:r>
              <a:rPr lang="en-GB" sz="1900" b="1" dirty="0">
                <a:solidFill>
                  <a:srgbClr val="7030A0"/>
                </a:solidFill>
              </a:rPr>
              <a:t>Reconstructive memory: </a:t>
            </a:r>
            <a:r>
              <a:rPr lang="en-GB" sz="1900" dirty="0"/>
              <a:t>Memory is not an accurate recording of events. It is reconstructed in recalling and may produce errors (</a:t>
            </a:r>
            <a:r>
              <a:rPr lang="en-GB" sz="1900" dirty="0">
                <a:solidFill>
                  <a:srgbClr val="7030A0"/>
                </a:solidFill>
              </a:rPr>
              <a:t>confabulations</a:t>
            </a:r>
            <a:r>
              <a:rPr lang="en-GB" sz="1900" dirty="0"/>
              <a:t>)</a:t>
            </a:r>
          </a:p>
        </p:txBody>
      </p:sp>
      <p:sp>
        <p:nvSpPr>
          <p:cNvPr id="11" name="Rounded Rectangle 3">
            <a:extLst>
              <a:ext uri="{FF2B5EF4-FFF2-40B4-BE49-F238E27FC236}">
                <a16:creationId xmlns:a16="http://schemas.microsoft.com/office/drawing/2014/main" id="{9B8D83CD-4365-403F-B6FB-C4F373A914B0}"/>
              </a:ext>
            </a:extLst>
          </p:cNvPr>
          <p:cNvSpPr/>
          <p:nvPr/>
        </p:nvSpPr>
        <p:spPr>
          <a:xfrm>
            <a:off x="441432" y="4353493"/>
            <a:ext cx="10752083" cy="1007001"/>
          </a:xfrm>
          <a:prstGeom prst="roundRect">
            <a:avLst>
              <a:gd name="adj" fmla="val 6849"/>
            </a:avLst>
          </a:prstGeom>
          <a:solidFill>
            <a:schemeClr val="bg1">
              <a:lumMod val="95000"/>
            </a:schemeClr>
          </a:solidFill>
        </p:spPr>
        <p:txBody>
          <a:bodyPr wrap="square">
            <a:spAutoFit/>
          </a:bodyPr>
          <a:lstStyle/>
          <a:p>
            <a:r>
              <a:rPr lang="en-GB" sz="1900" b="1" dirty="0">
                <a:solidFill>
                  <a:srgbClr val="C00000"/>
                </a:solidFill>
              </a:rPr>
              <a:t>leading questions,</a:t>
            </a:r>
            <a:r>
              <a:rPr lang="en-GB" sz="1900" dirty="0">
                <a:solidFill>
                  <a:srgbClr val="C00000"/>
                </a:solidFill>
              </a:rPr>
              <a:t> </a:t>
            </a:r>
            <a:r>
              <a:rPr lang="en-GB" sz="1900" dirty="0"/>
              <a:t>questions that imply a particular answer can influence how a memory is recalled. This could be due to an actual change to the memory (</a:t>
            </a:r>
            <a:r>
              <a:rPr lang="en-GB" sz="1900" dirty="0">
                <a:solidFill>
                  <a:srgbClr val="7030A0"/>
                </a:solidFill>
              </a:rPr>
              <a:t>Substitution bias explanation</a:t>
            </a:r>
            <a:r>
              <a:rPr lang="en-GB" sz="1900" dirty="0"/>
              <a:t>)  or not to a change in memory, but due to an emotional pressure to give a particular response (</a:t>
            </a:r>
            <a:r>
              <a:rPr lang="en-GB" sz="1900" dirty="0">
                <a:solidFill>
                  <a:srgbClr val="7030A0"/>
                </a:solidFill>
              </a:rPr>
              <a:t>response bias explanation</a:t>
            </a:r>
            <a:r>
              <a:rPr lang="en-GB" sz="1900" dirty="0"/>
              <a:t>)</a:t>
            </a:r>
          </a:p>
        </p:txBody>
      </p:sp>
      <p:sp>
        <p:nvSpPr>
          <p:cNvPr id="2" name="Rounded Rectangle 3">
            <a:extLst>
              <a:ext uri="{FF2B5EF4-FFF2-40B4-BE49-F238E27FC236}">
                <a16:creationId xmlns:a16="http://schemas.microsoft.com/office/drawing/2014/main" id="{49D015D4-53F6-4790-AE28-52C026C71A87}"/>
              </a:ext>
            </a:extLst>
          </p:cNvPr>
          <p:cNvSpPr/>
          <p:nvPr/>
        </p:nvSpPr>
        <p:spPr>
          <a:xfrm>
            <a:off x="441433" y="454493"/>
            <a:ext cx="6290443"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Eyewitness testimony: Misleading information – A01</a:t>
            </a:r>
          </a:p>
        </p:txBody>
      </p:sp>
      <p:sp>
        <p:nvSpPr>
          <p:cNvPr id="10" name="Rounded Rectangle 3">
            <a:extLst>
              <a:ext uri="{FF2B5EF4-FFF2-40B4-BE49-F238E27FC236}">
                <a16:creationId xmlns:a16="http://schemas.microsoft.com/office/drawing/2014/main" id="{66145E21-0C05-48A3-B972-DA893EBB2C17}"/>
              </a:ext>
            </a:extLst>
          </p:cNvPr>
          <p:cNvSpPr/>
          <p:nvPr/>
        </p:nvSpPr>
        <p:spPr>
          <a:xfrm>
            <a:off x="441432" y="5396506"/>
            <a:ext cx="10752083" cy="1007001"/>
          </a:xfrm>
          <a:prstGeom prst="roundRect">
            <a:avLst>
              <a:gd name="adj" fmla="val 6849"/>
            </a:avLst>
          </a:prstGeom>
          <a:solidFill>
            <a:schemeClr val="bg1">
              <a:lumMod val="95000"/>
            </a:schemeClr>
          </a:solidFill>
        </p:spPr>
        <p:txBody>
          <a:bodyPr wrap="square">
            <a:spAutoFit/>
          </a:bodyPr>
          <a:lstStyle/>
          <a:p>
            <a:r>
              <a:rPr lang="en-GB" sz="1900" b="1" dirty="0">
                <a:solidFill>
                  <a:srgbClr val="C00000"/>
                </a:solidFill>
              </a:rPr>
              <a:t>Post-event </a:t>
            </a:r>
            <a:r>
              <a:rPr lang="en-GB" sz="1900" b="1" dirty="0">
                <a:solidFill>
                  <a:srgbClr val="7030A0"/>
                </a:solidFill>
              </a:rPr>
              <a:t>contamination/</a:t>
            </a:r>
            <a:r>
              <a:rPr lang="en-GB" sz="1900" b="1" dirty="0">
                <a:solidFill>
                  <a:srgbClr val="C00000"/>
                </a:solidFill>
              </a:rPr>
              <a:t>discussion: </a:t>
            </a:r>
            <a:r>
              <a:rPr lang="en-GB" sz="1900" dirty="0"/>
              <a:t>is when the recalling of events by one witness alters the accuracy of the recall by another witness. This could be </a:t>
            </a:r>
            <a:r>
              <a:rPr lang="en-GB" sz="1900" dirty="0">
                <a:solidFill>
                  <a:srgbClr val="7030A0"/>
                </a:solidFill>
              </a:rPr>
              <a:t>memory conformity, </a:t>
            </a:r>
            <a:r>
              <a:rPr lang="en-GB" sz="1900" dirty="0"/>
              <a:t>the witnesses go along with others accounts for social approval</a:t>
            </a:r>
          </a:p>
        </p:txBody>
      </p:sp>
    </p:spTree>
    <p:custDataLst>
      <p:tags r:id="rId1"/>
    </p:custDataLst>
    <p:extLst>
      <p:ext uri="{BB962C8B-B14F-4D97-AF65-F5344CB8AC3E}">
        <p14:creationId xmlns:p14="http://schemas.microsoft.com/office/powerpoint/2010/main" val="3042297978"/>
      </p:ext>
    </p:extLst>
  </p:cSld>
  <p:clrMapOvr>
    <a:masterClrMapping/>
  </p:clrMapOvr>
  <mc:AlternateContent xmlns:mc="http://schemas.openxmlformats.org/markup-compatibility/2006" xmlns:p14="http://schemas.microsoft.com/office/powerpoint/2010/main">
    <mc:Choice Requires="p14">
      <p:transition p14:dur="10" advClick="0" advTm="18000">
        <p:fade/>
      </p:transition>
    </mc:Choice>
    <mc:Fallback xmlns="">
      <p:transition advClick="0" advTm="18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80C1D63-D23B-428A-93F7-51153CB28582}"/>
              </a:ext>
            </a:extLst>
          </p:cNvPr>
          <p:cNvGrpSpPr/>
          <p:nvPr/>
        </p:nvGrpSpPr>
        <p:grpSpPr>
          <a:xfrm>
            <a:off x="520261" y="1197004"/>
            <a:ext cx="10783615" cy="2064587"/>
            <a:chOff x="261899" y="1677408"/>
            <a:chExt cx="7703401" cy="890047"/>
          </a:xfrm>
        </p:grpSpPr>
        <p:sp>
          <p:nvSpPr>
            <p:cNvPr id="5" name="Rectangle: Single Corner Rounded 4">
              <a:extLst>
                <a:ext uri="{FF2B5EF4-FFF2-40B4-BE49-F238E27FC236}">
                  <a16:creationId xmlns:a16="http://schemas.microsoft.com/office/drawing/2014/main" id="{45BE3614-2365-4D0C-B28A-C1850FC5D755}"/>
                </a:ext>
              </a:extLst>
            </p:cNvPr>
            <p:cNvSpPr/>
            <p:nvPr/>
          </p:nvSpPr>
          <p:spPr>
            <a:xfrm>
              <a:off x="261899" y="1677408"/>
              <a:ext cx="415179" cy="890047"/>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6" name="Rectangle: Single Corner Rounded 5">
              <a:extLst>
                <a:ext uri="{FF2B5EF4-FFF2-40B4-BE49-F238E27FC236}">
                  <a16:creationId xmlns:a16="http://schemas.microsoft.com/office/drawing/2014/main" id="{3EC08E97-FBA9-4860-A6AC-446A1AA7091E}"/>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b="1" dirty="0"/>
                <a:t>Loftus and Palmer(1974) </a:t>
              </a:r>
              <a:r>
                <a:rPr lang="en-GB" dirty="0"/>
                <a:t>Participants N=45 were shown clips of traffic accidents. After watching the clip they where asked the following critical (leading) question “how fast were the cars going when they ___ into each other. The missing verb was changed (to smashed, collided, bumped, hit or contacted. </a:t>
              </a:r>
              <a:r>
                <a:rPr lang="en-GB" b="1" i="1" dirty="0"/>
                <a:t>It was found</a:t>
              </a:r>
              <a:r>
                <a:rPr lang="en-GB" dirty="0"/>
                <a:t> the more extreme the verb the faster the estimation of MPH. Contacted = 31.8 and smashed = 40.8. </a:t>
              </a:r>
              <a:r>
                <a:rPr lang="en-GB" b="1" i="1" dirty="0"/>
                <a:t>This suggests</a:t>
              </a:r>
              <a:r>
                <a:rPr lang="en-GB" i="1" dirty="0"/>
                <a:t> </a:t>
              </a:r>
              <a:r>
                <a:rPr lang="en-GB" dirty="0">
                  <a:solidFill>
                    <a:srgbClr val="C00000"/>
                  </a:solidFill>
                </a:rPr>
                <a:t>misleading information</a:t>
              </a:r>
              <a:r>
                <a:rPr lang="en-GB" dirty="0"/>
                <a:t> in the form of leading questions can influence the recall of eyewitness testimony</a:t>
              </a:r>
              <a:endParaRPr lang="en-GB" b="1" dirty="0">
                <a:solidFill>
                  <a:schemeClr val="tx1"/>
                </a:solidFill>
              </a:endParaRPr>
            </a:p>
          </p:txBody>
        </p:sp>
      </p:grpSp>
      <p:grpSp>
        <p:nvGrpSpPr>
          <p:cNvPr id="7" name="Group 6">
            <a:extLst>
              <a:ext uri="{FF2B5EF4-FFF2-40B4-BE49-F238E27FC236}">
                <a16:creationId xmlns:a16="http://schemas.microsoft.com/office/drawing/2014/main" id="{2AC6D6E8-55F2-463E-801B-D929A9C0DCEE}"/>
              </a:ext>
            </a:extLst>
          </p:cNvPr>
          <p:cNvGrpSpPr/>
          <p:nvPr/>
        </p:nvGrpSpPr>
        <p:grpSpPr>
          <a:xfrm>
            <a:off x="520261" y="3398039"/>
            <a:ext cx="10783615" cy="2625787"/>
            <a:chOff x="261899" y="1677408"/>
            <a:chExt cx="7703401" cy="890047"/>
          </a:xfrm>
        </p:grpSpPr>
        <p:sp>
          <p:nvSpPr>
            <p:cNvPr id="9" name="Rectangle: Single Corner Rounded 8">
              <a:extLst>
                <a:ext uri="{FF2B5EF4-FFF2-40B4-BE49-F238E27FC236}">
                  <a16:creationId xmlns:a16="http://schemas.microsoft.com/office/drawing/2014/main" id="{B7DFF781-59B3-47BA-B885-688D99739396}"/>
                </a:ext>
              </a:extLst>
            </p:cNvPr>
            <p:cNvSpPr/>
            <p:nvPr/>
          </p:nvSpPr>
          <p:spPr>
            <a:xfrm>
              <a:off x="261899" y="1677408"/>
              <a:ext cx="415179" cy="890047"/>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0" name="Rectangle: Single Corner Rounded 9">
              <a:extLst>
                <a:ext uri="{FF2B5EF4-FFF2-40B4-BE49-F238E27FC236}">
                  <a16:creationId xmlns:a16="http://schemas.microsoft.com/office/drawing/2014/main" id="{375EE6FC-C45E-4048-9B17-92ABA959E1B4}"/>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b="1" dirty="0"/>
                <a:t>Loftus and Palmer(1974) </a:t>
              </a:r>
              <a:r>
                <a:rPr lang="en-GB" sz="2000" dirty="0"/>
                <a:t>In a follow up study, participants N = 150, were shown a car accident clip without broken glass. After viewing they were asked how fast the cars were going including either verb “hit” or “smashed” or a control group. After one week participants completed a questionnaire. “did you see broken glass?” was one of the questions. </a:t>
              </a:r>
              <a:r>
                <a:rPr lang="en-GB" sz="2000" b="1" i="1" dirty="0"/>
                <a:t>It was found</a:t>
              </a:r>
              <a:r>
                <a:rPr lang="en-GB" sz="2000" dirty="0"/>
                <a:t> participants were twice as likely in smashed condition to respond yes compared to the hit condition </a:t>
              </a:r>
              <a:r>
                <a:rPr lang="en-GB" sz="2000" b="1" i="1" dirty="0"/>
                <a:t>This suggests</a:t>
              </a:r>
              <a:r>
                <a:rPr lang="en-GB" sz="2000" i="1" dirty="0"/>
                <a:t> </a:t>
              </a:r>
              <a:r>
                <a:rPr lang="en-GB" sz="2000" dirty="0"/>
                <a:t>The effects of misleading information in the form </a:t>
              </a:r>
              <a:r>
                <a:rPr lang="en-GB" sz="2000" dirty="0">
                  <a:solidFill>
                    <a:schemeClr val="tx1"/>
                  </a:solidFill>
                </a:rPr>
                <a:t>of leading questions </a:t>
              </a:r>
              <a:r>
                <a:rPr lang="en-GB" sz="2000" dirty="0"/>
                <a:t>can be long lasting and actually changes memories via substitution,  rather than response bias.</a:t>
              </a:r>
              <a:endParaRPr lang="en-GB" sz="2000" b="1" dirty="0">
                <a:solidFill>
                  <a:schemeClr val="tx1"/>
                </a:solidFill>
              </a:endParaRPr>
            </a:p>
          </p:txBody>
        </p:sp>
      </p:grpSp>
      <p:sp>
        <p:nvSpPr>
          <p:cNvPr id="3" name="Rounded Rectangle 3">
            <a:extLst>
              <a:ext uri="{FF2B5EF4-FFF2-40B4-BE49-F238E27FC236}">
                <a16:creationId xmlns:a16="http://schemas.microsoft.com/office/drawing/2014/main" id="{345029C2-BCFF-4A01-8AD5-B4F8920588B7}"/>
              </a:ext>
            </a:extLst>
          </p:cNvPr>
          <p:cNvSpPr/>
          <p:nvPr/>
        </p:nvSpPr>
        <p:spPr>
          <a:xfrm>
            <a:off x="472963" y="473268"/>
            <a:ext cx="6385037"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Improving the accuracy of eyewitness testimony – A03</a:t>
            </a:r>
          </a:p>
        </p:txBody>
      </p:sp>
    </p:spTree>
    <p:custDataLst>
      <p:tags r:id="rId1"/>
    </p:custDataLst>
    <p:extLst>
      <p:ext uri="{BB962C8B-B14F-4D97-AF65-F5344CB8AC3E}">
        <p14:creationId xmlns:p14="http://schemas.microsoft.com/office/powerpoint/2010/main" val="441271618"/>
      </p:ext>
    </p:extLst>
  </p:cSld>
  <p:clrMapOvr>
    <a:masterClrMapping/>
  </p:clrMapOvr>
  <mc:AlternateContent xmlns:mc="http://schemas.openxmlformats.org/markup-compatibility/2006" xmlns:p14="http://schemas.microsoft.com/office/powerpoint/2010/main">
    <mc:Choice Requires="p14">
      <p:transition p14:dur="10" advClick="0" advTm="9000">
        <p:fade/>
      </p:transition>
    </mc:Choice>
    <mc:Fallback xmlns="">
      <p:transition advClick="0" advTm="9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80C1D63-D23B-428A-93F7-51153CB28582}"/>
              </a:ext>
            </a:extLst>
          </p:cNvPr>
          <p:cNvGrpSpPr/>
          <p:nvPr/>
        </p:nvGrpSpPr>
        <p:grpSpPr>
          <a:xfrm>
            <a:off x="413056" y="1638952"/>
            <a:ext cx="10875054" cy="1975611"/>
            <a:chOff x="261899" y="1677408"/>
            <a:chExt cx="7703401" cy="890047"/>
          </a:xfrm>
        </p:grpSpPr>
        <p:sp>
          <p:nvSpPr>
            <p:cNvPr id="5" name="Rectangle: Single Corner Rounded 4">
              <a:extLst>
                <a:ext uri="{FF2B5EF4-FFF2-40B4-BE49-F238E27FC236}">
                  <a16:creationId xmlns:a16="http://schemas.microsoft.com/office/drawing/2014/main" id="{45BE3614-2365-4D0C-B28A-C1850FC5D755}"/>
                </a:ext>
              </a:extLst>
            </p:cNvPr>
            <p:cNvSpPr/>
            <p:nvPr/>
          </p:nvSpPr>
          <p:spPr>
            <a:xfrm>
              <a:off x="261899" y="1677408"/>
              <a:ext cx="415179" cy="890047"/>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6" name="Rectangle: Single Corner Rounded 5">
              <a:extLst>
                <a:ext uri="{FF2B5EF4-FFF2-40B4-BE49-F238E27FC236}">
                  <a16:creationId xmlns:a16="http://schemas.microsoft.com/office/drawing/2014/main" id="{3EC08E97-FBA9-4860-A6AC-446A1AA7091E}"/>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b="1" dirty="0"/>
                <a:t>Gabbert et al (2003) </a:t>
              </a:r>
              <a:r>
                <a:rPr lang="en-GB" sz="2000" dirty="0"/>
                <a:t>Videos of crimes shot from different perspectives were shown to pairs of participants. With unique information available in each film. </a:t>
              </a:r>
              <a:r>
                <a:rPr lang="en-GB" sz="2000" b="1" i="1" dirty="0"/>
                <a:t>It was found</a:t>
              </a:r>
              <a:r>
                <a:rPr lang="en-GB" sz="2000" dirty="0"/>
                <a:t> 71% of pairs allowed to discuss what they had seen included aspects of the film they had not seen in their recollection of the video. This is compared to 0% in pairs who were not allowed to discuss what they had seen. </a:t>
              </a:r>
              <a:r>
                <a:rPr lang="en-GB" sz="2000" b="1" dirty="0"/>
                <a:t>This suggests</a:t>
              </a:r>
              <a:r>
                <a:rPr lang="en-GB" sz="2000" dirty="0"/>
                <a:t> That witnesses will change their account of crimes to match other witnesses testimony. This may be an attempt to seek social approval, resulting in memory conformity.  </a:t>
              </a:r>
              <a:endParaRPr lang="en-GB" sz="2000" b="1" dirty="0">
                <a:solidFill>
                  <a:schemeClr val="tx1"/>
                </a:solidFill>
              </a:endParaRPr>
            </a:p>
          </p:txBody>
        </p:sp>
      </p:grpSp>
      <p:grpSp>
        <p:nvGrpSpPr>
          <p:cNvPr id="7" name="Group 6">
            <a:extLst>
              <a:ext uri="{FF2B5EF4-FFF2-40B4-BE49-F238E27FC236}">
                <a16:creationId xmlns:a16="http://schemas.microsoft.com/office/drawing/2014/main" id="{2AC6D6E8-55F2-463E-801B-D929A9C0DCEE}"/>
              </a:ext>
            </a:extLst>
          </p:cNvPr>
          <p:cNvGrpSpPr/>
          <p:nvPr/>
        </p:nvGrpSpPr>
        <p:grpSpPr>
          <a:xfrm>
            <a:off x="413056" y="3759833"/>
            <a:ext cx="10875054" cy="1459215"/>
            <a:chOff x="261899" y="1677408"/>
            <a:chExt cx="7703401" cy="890047"/>
          </a:xfrm>
        </p:grpSpPr>
        <p:sp>
          <p:nvSpPr>
            <p:cNvPr id="9" name="Rectangle: Single Corner Rounded 8">
              <a:extLst>
                <a:ext uri="{FF2B5EF4-FFF2-40B4-BE49-F238E27FC236}">
                  <a16:creationId xmlns:a16="http://schemas.microsoft.com/office/drawing/2014/main" id="{B7DFF781-59B3-47BA-B885-688D99739396}"/>
                </a:ext>
              </a:extLst>
            </p:cNvPr>
            <p:cNvSpPr/>
            <p:nvPr/>
          </p:nvSpPr>
          <p:spPr>
            <a:xfrm>
              <a:off x="261899" y="1677408"/>
              <a:ext cx="415179" cy="890047"/>
            </a:xfrm>
            <a:prstGeom prst="round1Rect">
              <a:avLst/>
            </a:prstGeom>
            <a:solidFill>
              <a:schemeClr val="accent2"/>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0" name="Rectangle: Single Corner Rounded 9">
              <a:extLst>
                <a:ext uri="{FF2B5EF4-FFF2-40B4-BE49-F238E27FC236}">
                  <a16:creationId xmlns:a16="http://schemas.microsoft.com/office/drawing/2014/main" id="{375EE6FC-C45E-4048-9B17-92ABA959E1B4}"/>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b="1" dirty="0"/>
                <a:t>Bodner et al (2009) </a:t>
              </a:r>
              <a:r>
                <a:rPr lang="en-GB" sz="2000" dirty="0"/>
                <a:t>in an experimental setup similar to Gabbert participants where explicitly discouraged from sharing information in their testimony. </a:t>
              </a:r>
              <a:r>
                <a:rPr lang="en-GB" sz="2000" b="1" i="1" dirty="0"/>
                <a:t>It was found</a:t>
              </a:r>
              <a:r>
                <a:rPr lang="en-GB" sz="2000" dirty="0"/>
                <a:t> that these participants shared significantly less information gained from the other witness. </a:t>
              </a:r>
              <a:r>
                <a:rPr lang="en-GB" sz="2000" b="1" dirty="0"/>
                <a:t>This suggests</a:t>
              </a:r>
              <a:r>
                <a:rPr lang="en-GB" sz="2000" dirty="0"/>
                <a:t> that if warned about the dangers of Post-event discussion its effects can be reduced. </a:t>
              </a:r>
              <a:endParaRPr lang="en-GB" sz="2000" b="1" dirty="0">
                <a:solidFill>
                  <a:schemeClr val="tx1"/>
                </a:solidFill>
              </a:endParaRPr>
            </a:p>
          </p:txBody>
        </p:sp>
      </p:grpSp>
      <p:sp>
        <p:nvSpPr>
          <p:cNvPr id="3" name="Rounded Rectangle 3">
            <a:extLst>
              <a:ext uri="{FF2B5EF4-FFF2-40B4-BE49-F238E27FC236}">
                <a16:creationId xmlns:a16="http://schemas.microsoft.com/office/drawing/2014/main" id="{345029C2-BCFF-4A01-8AD5-B4F8920588B7}"/>
              </a:ext>
            </a:extLst>
          </p:cNvPr>
          <p:cNvSpPr/>
          <p:nvPr/>
        </p:nvSpPr>
        <p:spPr>
          <a:xfrm>
            <a:off x="413056" y="466241"/>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Improving the accuracy of eyewitness testimony – A03</a:t>
            </a:r>
          </a:p>
        </p:txBody>
      </p:sp>
    </p:spTree>
    <p:custDataLst>
      <p:tags r:id="rId1"/>
    </p:custDataLst>
    <p:extLst>
      <p:ext uri="{BB962C8B-B14F-4D97-AF65-F5344CB8AC3E}">
        <p14:creationId xmlns:p14="http://schemas.microsoft.com/office/powerpoint/2010/main" val="3562045505"/>
      </p:ext>
    </p:extLst>
  </p:cSld>
  <p:clrMapOvr>
    <a:masterClrMapping/>
  </p:clrMapOvr>
  <mc:AlternateContent xmlns:mc="http://schemas.openxmlformats.org/markup-compatibility/2006" xmlns:p14="http://schemas.microsoft.com/office/powerpoint/2010/main">
    <mc:Choice Requires="p14">
      <p:transition p14:dur="10" advClick="0" advTm="9000">
        <p:fade/>
      </p:transition>
    </mc:Choice>
    <mc:Fallback xmlns="">
      <p:transition advClick="0" advTm="9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3">
            <a:extLst>
              <a:ext uri="{FF2B5EF4-FFF2-40B4-BE49-F238E27FC236}">
                <a16:creationId xmlns:a16="http://schemas.microsoft.com/office/drawing/2014/main" id="{D589E346-D801-46D4-BE20-8F494ADB0DE7}"/>
              </a:ext>
            </a:extLst>
          </p:cNvPr>
          <p:cNvSpPr/>
          <p:nvPr/>
        </p:nvSpPr>
        <p:spPr>
          <a:xfrm>
            <a:off x="428824" y="994019"/>
            <a:ext cx="9913355" cy="735270"/>
          </a:xfrm>
          <a:prstGeom prst="roundRect">
            <a:avLst>
              <a:gd name="adj" fmla="val 6849"/>
            </a:avLst>
          </a:prstGeom>
          <a:solidFill>
            <a:schemeClr val="bg1">
              <a:lumMod val="95000"/>
            </a:schemeClr>
          </a:solidFill>
        </p:spPr>
        <p:txBody>
          <a:bodyPr wrap="square">
            <a:spAutoFit/>
          </a:bodyPr>
          <a:lstStyle/>
          <a:p>
            <a:r>
              <a:rPr lang="en-GB" sz="2000" b="1" dirty="0">
                <a:solidFill>
                  <a:srgbClr val="C00000"/>
                </a:solidFill>
              </a:rPr>
              <a:t>Anxiety: </a:t>
            </a:r>
            <a:r>
              <a:rPr lang="en-GB" sz="2000" dirty="0"/>
              <a:t>is a mental state of arousal that includes feelings of extreme concern and tension. This often accompanied by physiological changes such increased heartrate</a:t>
            </a:r>
          </a:p>
        </p:txBody>
      </p:sp>
      <p:sp>
        <p:nvSpPr>
          <p:cNvPr id="7" name="Rounded Rectangle 3">
            <a:extLst>
              <a:ext uri="{FF2B5EF4-FFF2-40B4-BE49-F238E27FC236}">
                <a16:creationId xmlns:a16="http://schemas.microsoft.com/office/drawing/2014/main" id="{875DEB99-6B70-4B7F-84A8-E52605951375}"/>
              </a:ext>
            </a:extLst>
          </p:cNvPr>
          <p:cNvSpPr/>
          <p:nvPr/>
        </p:nvSpPr>
        <p:spPr>
          <a:xfrm>
            <a:off x="428824" y="1840960"/>
            <a:ext cx="9913355" cy="735270"/>
          </a:xfrm>
          <a:prstGeom prst="roundRect">
            <a:avLst>
              <a:gd name="adj" fmla="val 6849"/>
            </a:avLst>
          </a:prstGeom>
          <a:solidFill>
            <a:schemeClr val="bg1">
              <a:lumMod val="95000"/>
            </a:schemeClr>
          </a:solidFill>
        </p:spPr>
        <p:txBody>
          <a:bodyPr wrap="square">
            <a:spAutoFit/>
          </a:bodyPr>
          <a:lstStyle/>
          <a:p>
            <a:r>
              <a:rPr lang="en-GB" sz="2000" b="1" dirty="0">
                <a:solidFill>
                  <a:srgbClr val="C00000"/>
                </a:solidFill>
              </a:rPr>
              <a:t>ETW: </a:t>
            </a:r>
            <a:r>
              <a:rPr lang="en-GB" sz="2000" dirty="0"/>
              <a:t>In real life EWT is often used after violent crimes causing high </a:t>
            </a:r>
            <a:r>
              <a:rPr lang="en-GB" sz="2000" b="1" dirty="0">
                <a:solidFill>
                  <a:srgbClr val="C00000"/>
                </a:solidFill>
              </a:rPr>
              <a:t>anxiety</a:t>
            </a:r>
            <a:r>
              <a:rPr lang="en-GB" sz="2000" dirty="0"/>
              <a:t>. Research in EWT often has no emotional impact on the participant, resulting in low validity </a:t>
            </a:r>
          </a:p>
        </p:txBody>
      </p:sp>
      <p:sp>
        <p:nvSpPr>
          <p:cNvPr id="9" name="Rounded Rectangle 3">
            <a:extLst>
              <a:ext uri="{FF2B5EF4-FFF2-40B4-BE49-F238E27FC236}">
                <a16:creationId xmlns:a16="http://schemas.microsoft.com/office/drawing/2014/main" id="{A41B6FCD-8833-49CC-BD6F-AEE08D26EAAD}"/>
              </a:ext>
            </a:extLst>
          </p:cNvPr>
          <p:cNvSpPr/>
          <p:nvPr/>
        </p:nvSpPr>
        <p:spPr>
          <a:xfrm>
            <a:off x="428824" y="2687901"/>
            <a:ext cx="9913355" cy="1054953"/>
          </a:xfrm>
          <a:prstGeom prst="roundRect">
            <a:avLst>
              <a:gd name="adj" fmla="val 6849"/>
            </a:avLst>
          </a:prstGeom>
          <a:solidFill>
            <a:schemeClr val="bg1">
              <a:lumMod val="95000"/>
            </a:schemeClr>
          </a:solidFill>
        </p:spPr>
        <p:txBody>
          <a:bodyPr wrap="square">
            <a:spAutoFit/>
          </a:bodyPr>
          <a:lstStyle/>
          <a:p>
            <a:r>
              <a:rPr lang="en-GB" sz="2000" b="1" dirty="0">
                <a:solidFill>
                  <a:srgbClr val="7030A0"/>
                </a:solidFill>
              </a:rPr>
              <a:t>Decreases Recall: </a:t>
            </a:r>
            <a:r>
              <a:rPr lang="en-GB" sz="2000" dirty="0"/>
              <a:t>high levels of </a:t>
            </a:r>
            <a:r>
              <a:rPr lang="en-GB" sz="2000" b="1" dirty="0">
                <a:solidFill>
                  <a:srgbClr val="C00000"/>
                </a:solidFill>
              </a:rPr>
              <a:t>anxiety</a:t>
            </a:r>
            <a:r>
              <a:rPr lang="en-GB" sz="2000" dirty="0"/>
              <a:t> produce reduced recall of the criminals face. </a:t>
            </a:r>
            <a:r>
              <a:rPr lang="en-GB" sz="2000" b="1" dirty="0">
                <a:solidFill>
                  <a:srgbClr val="7030A0"/>
                </a:solidFill>
              </a:rPr>
              <a:t>Weapon effect/focus </a:t>
            </a:r>
            <a:r>
              <a:rPr lang="en-GB" sz="2000" dirty="0"/>
              <a:t>is one explanation, weapons are a cause of </a:t>
            </a:r>
            <a:r>
              <a:rPr lang="en-GB" sz="2000" b="1" dirty="0">
                <a:solidFill>
                  <a:srgbClr val="C00000"/>
                </a:solidFill>
              </a:rPr>
              <a:t>anxiety</a:t>
            </a:r>
            <a:r>
              <a:rPr lang="en-GB" sz="2000" dirty="0"/>
              <a:t>, witnesses are distracted, focusing attention on the weapon rather than the criminal.</a:t>
            </a:r>
          </a:p>
        </p:txBody>
      </p:sp>
      <p:sp>
        <p:nvSpPr>
          <p:cNvPr id="11" name="Rounded Rectangle 3">
            <a:extLst>
              <a:ext uri="{FF2B5EF4-FFF2-40B4-BE49-F238E27FC236}">
                <a16:creationId xmlns:a16="http://schemas.microsoft.com/office/drawing/2014/main" id="{9B8D83CD-4365-403F-B6FB-C4F373A914B0}"/>
              </a:ext>
            </a:extLst>
          </p:cNvPr>
          <p:cNvSpPr/>
          <p:nvPr/>
        </p:nvSpPr>
        <p:spPr>
          <a:xfrm>
            <a:off x="428824" y="3854525"/>
            <a:ext cx="6381879" cy="1054953"/>
          </a:xfrm>
          <a:prstGeom prst="roundRect">
            <a:avLst>
              <a:gd name="adj" fmla="val 6849"/>
            </a:avLst>
          </a:prstGeom>
          <a:solidFill>
            <a:schemeClr val="bg1">
              <a:lumMod val="95000"/>
            </a:schemeClr>
          </a:solidFill>
        </p:spPr>
        <p:txBody>
          <a:bodyPr wrap="square">
            <a:spAutoFit/>
          </a:bodyPr>
          <a:lstStyle/>
          <a:p>
            <a:r>
              <a:rPr lang="en-GB" sz="2000" b="1" dirty="0">
                <a:solidFill>
                  <a:srgbClr val="7030A0"/>
                </a:solidFill>
              </a:rPr>
              <a:t>Increases Recall: </a:t>
            </a:r>
            <a:r>
              <a:rPr lang="en-GB" sz="2000" dirty="0"/>
              <a:t>a state of arousal improves alertness, and awareness of the situation and surroundings. Also the strong emotions felt could improve memory encoding</a:t>
            </a:r>
          </a:p>
        </p:txBody>
      </p:sp>
      <p:sp>
        <p:nvSpPr>
          <p:cNvPr id="2" name="Rounded Rectangle 3">
            <a:extLst>
              <a:ext uri="{FF2B5EF4-FFF2-40B4-BE49-F238E27FC236}">
                <a16:creationId xmlns:a16="http://schemas.microsoft.com/office/drawing/2014/main" id="{49D015D4-53F6-4790-AE28-52C026C71A87}"/>
              </a:ext>
            </a:extLst>
          </p:cNvPr>
          <p:cNvSpPr/>
          <p:nvPr/>
        </p:nvSpPr>
        <p:spPr>
          <a:xfrm>
            <a:off x="428824" y="462215"/>
            <a:ext cx="4773797"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Eyewitness testimony: Anxiety – A01</a:t>
            </a:r>
          </a:p>
        </p:txBody>
      </p:sp>
      <p:sp>
        <p:nvSpPr>
          <p:cNvPr id="10" name="Rounded Rectangle 3">
            <a:extLst>
              <a:ext uri="{FF2B5EF4-FFF2-40B4-BE49-F238E27FC236}">
                <a16:creationId xmlns:a16="http://schemas.microsoft.com/office/drawing/2014/main" id="{66145E21-0C05-48A3-B972-DA893EBB2C17}"/>
              </a:ext>
            </a:extLst>
          </p:cNvPr>
          <p:cNvSpPr/>
          <p:nvPr/>
        </p:nvSpPr>
        <p:spPr>
          <a:xfrm>
            <a:off x="428823" y="5021149"/>
            <a:ext cx="6381879" cy="1374636"/>
          </a:xfrm>
          <a:prstGeom prst="roundRect">
            <a:avLst>
              <a:gd name="adj" fmla="val 6849"/>
            </a:avLst>
          </a:prstGeom>
          <a:solidFill>
            <a:schemeClr val="bg1">
              <a:lumMod val="95000"/>
            </a:schemeClr>
          </a:solidFill>
        </p:spPr>
        <p:txBody>
          <a:bodyPr wrap="square">
            <a:spAutoFit/>
          </a:bodyPr>
          <a:lstStyle/>
          <a:p>
            <a:r>
              <a:rPr lang="en-GB" sz="2000" b="1" dirty="0">
                <a:solidFill>
                  <a:srgbClr val="7030A0"/>
                </a:solidFill>
              </a:rPr>
              <a:t>Yerks-Dodson Law of arousal: </a:t>
            </a:r>
            <a:r>
              <a:rPr lang="en-GB" sz="2000" dirty="0"/>
              <a:t>EWT accuracy increases as </a:t>
            </a:r>
            <a:r>
              <a:rPr lang="en-GB" sz="2000" b="1" dirty="0">
                <a:solidFill>
                  <a:srgbClr val="C00000"/>
                </a:solidFill>
              </a:rPr>
              <a:t>anxiety</a:t>
            </a:r>
            <a:r>
              <a:rPr lang="en-GB" sz="2000" dirty="0"/>
              <a:t> raises as the witness becomes alert. However at a point </a:t>
            </a:r>
            <a:r>
              <a:rPr lang="en-GB" sz="2000" b="1" dirty="0">
                <a:solidFill>
                  <a:srgbClr val="C00000"/>
                </a:solidFill>
              </a:rPr>
              <a:t>anxiety</a:t>
            </a:r>
            <a:r>
              <a:rPr lang="en-GB" sz="2000" dirty="0"/>
              <a:t> becomes too high and more stress/ distraction results in lower accuracy. </a:t>
            </a:r>
          </a:p>
        </p:txBody>
      </p:sp>
      <p:pic>
        <p:nvPicPr>
          <p:cNvPr id="4" name="Picture 3" descr="Diagram&#10;&#10;Description automatically generated">
            <a:extLst>
              <a:ext uri="{FF2B5EF4-FFF2-40B4-BE49-F238E27FC236}">
                <a16:creationId xmlns:a16="http://schemas.microsoft.com/office/drawing/2014/main" id="{F0F7917E-1AEC-44FF-BD07-5D792EBF78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2592" y="3854525"/>
            <a:ext cx="4288221" cy="2494315"/>
          </a:xfrm>
          <a:prstGeom prst="rect">
            <a:avLst/>
          </a:prstGeom>
        </p:spPr>
      </p:pic>
    </p:spTree>
    <p:custDataLst>
      <p:tags r:id="rId1"/>
    </p:custDataLst>
    <p:extLst>
      <p:ext uri="{BB962C8B-B14F-4D97-AF65-F5344CB8AC3E}">
        <p14:creationId xmlns:p14="http://schemas.microsoft.com/office/powerpoint/2010/main" val="1906908941"/>
      </p:ext>
    </p:extLst>
  </p:cSld>
  <p:clrMapOvr>
    <a:masterClrMapping/>
  </p:clrMapOvr>
  <mc:AlternateContent xmlns:mc="http://schemas.openxmlformats.org/markup-compatibility/2006" xmlns:p14="http://schemas.microsoft.com/office/powerpoint/2010/main">
    <mc:Choice Requires="p14">
      <p:transition p14:dur="10" advClick="0" advTm="18000">
        <p:fade/>
      </p:transition>
    </mc:Choice>
    <mc:Fallback xmlns="">
      <p:transition advClick="0" advTm="18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80C1D63-D23B-428A-93F7-51153CB28582}"/>
              </a:ext>
            </a:extLst>
          </p:cNvPr>
          <p:cNvGrpSpPr/>
          <p:nvPr/>
        </p:nvGrpSpPr>
        <p:grpSpPr>
          <a:xfrm>
            <a:off x="406728" y="1276075"/>
            <a:ext cx="10912646" cy="1905770"/>
            <a:chOff x="261899" y="1677408"/>
            <a:chExt cx="7703401" cy="890047"/>
          </a:xfrm>
        </p:grpSpPr>
        <p:sp>
          <p:nvSpPr>
            <p:cNvPr id="5" name="Rectangle: Single Corner Rounded 4">
              <a:extLst>
                <a:ext uri="{FF2B5EF4-FFF2-40B4-BE49-F238E27FC236}">
                  <a16:creationId xmlns:a16="http://schemas.microsoft.com/office/drawing/2014/main" id="{45BE3614-2365-4D0C-B28A-C1850FC5D755}"/>
                </a:ext>
              </a:extLst>
            </p:cNvPr>
            <p:cNvSpPr/>
            <p:nvPr/>
          </p:nvSpPr>
          <p:spPr>
            <a:xfrm>
              <a:off x="261899" y="1677408"/>
              <a:ext cx="415179" cy="890047"/>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6" name="Rectangle: Single Corner Rounded 5">
              <a:extLst>
                <a:ext uri="{FF2B5EF4-FFF2-40B4-BE49-F238E27FC236}">
                  <a16:creationId xmlns:a16="http://schemas.microsoft.com/office/drawing/2014/main" id="{3EC08E97-FBA9-4860-A6AC-446A1AA7091E}"/>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b="1" dirty="0"/>
                <a:t>Johnson and Scott (1976) </a:t>
              </a:r>
              <a:r>
                <a:rPr lang="en-GB" sz="2000" dirty="0"/>
                <a:t>naive participants were placed outside a lab, listening to conversations. 1) normal conversation about equipment failure, man walks out with greasy hands and a pen. or 2) Hostile, breaking glass, furniture knocked over. Man walks out with knife covered in blood. then asked to identify the man from 50 photographs  coming out of lab. </a:t>
              </a:r>
              <a:r>
                <a:rPr lang="en-GB" sz="2000" b="1" i="1" dirty="0"/>
                <a:t>It was found</a:t>
              </a:r>
              <a:r>
                <a:rPr lang="en-GB" sz="2000" dirty="0"/>
                <a:t> more participants identified a man with a pen (49%) than knife (33%). </a:t>
              </a:r>
              <a:r>
                <a:rPr lang="en-GB" sz="2000" b="1" dirty="0"/>
                <a:t>This suggests</a:t>
              </a:r>
              <a:r>
                <a:rPr lang="en-GB" sz="2000" dirty="0"/>
                <a:t> Anxiety is caused by knife, resulting in decreased focus on the mans face and more on the weapon. </a:t>
              </a:r>
              <a:endParaRPr lang="en-GB" sz="2000" b="1" dirty="0">
                <a:solidFill>
                  <a:schemeClr val="tx1"/>
                </a:solidFill>
              </a:endParaRPr>
            </a:p>
          </p:txBody>
        </p:sp>
      </p:grpSp>
      <p:grpSp>
        <p:nvGrpSpPr>
          <p:cNvPr id="7" name="Group 6">
            <a:extLst>
              <a:ext uri="{FF2B5EF4-FFF2-40B4-BE49-F238E27FC236}">
                <a16:creationId xmlns:a16="http://schemas.microsoft.com/office/drawing/2014/main" id="{2AC6D6E8-55F2-463E-801B-D929A9C0DCEE}"/>
              </a:ext>
            </a:extLst>
          </p:cNvPr>
          <p:cNvGrpSpPr/>
          <p:nvPr/>
        </p:nvGrpSpPr>
        <p:grpSpPr>
          <a:xfrm>
            <a:off x="391230" y="3411297"/>
            <a:ext cx="10912646" cy="1156407"/>
            <a:chOff x="261899" y="1677408"/>
            <a:chExt cx="7703401" cy="890047"/>
          </a:xfrm>
        </p:grpSpPr>
        <p:sp>
          <p:nvSpPr>
            <p:cNvPr id="9" name="Rectangle: Single Corner Rounded 8">
              <a:extLst>
                <a:ext uri="{FF2B5EF4-FFF2-40B4-BE49-F238E27FC236}">
                  <a16:creationId xmlns:a16="http://schemas.microsoft.com/office/drawing/2014/main" id="{B7DFF781-59B3-47BA-B885-688D99739396}"/>
                </a:ext>
              </a:extLst>
            </p:cNvPr>
            <p:cNvSpPr/>
            <p:nvPr/>
          </p:nvSpPr>
          <p:spPr>
            <a:xfrm>
              <a:off x="261899" y="1677408"/>
              <a:ext cx="415179" cy="890047"/>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0" name="Rectangle: Single Corner Rounded 9">
              <a:extLst>
                <a:ext uri="{FF2B5EF4-FFF2-40B4-BE49-F238E27FC236}">
                  <a16:creationId xmlns:a16="http://schemas.microsoft.com/office/drawing/2014/main" id="{375EE6FC-C45E-4048-9B17-92ABA959E1B4}"/>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b="1" dirty="0"/>
                <a:t>Peters (1988) </a:t>
              </a:r>
              <a:r>
                <a:rPr lang="en-GB" sz="2000" dirty="0"/>
                <a:t>Patients at a real healthcare centre were given a real injection by a nurse, with a researcher also present in the room.</a:t>
              </a:r>
              <a:r>
                <a:rPr lang="en-GB" sz="2000" b="1" i="1" dirty="0"/>
                <a:t> It was found</a:t>
              </a:r>
              <a:r>
                <a:rPr lang="en-GB" sz="2000" dirty="0"/>
                <a:t> that the patients were better able to recognise the researcher than the nurse </a:t>
              </a:r>
              <a:r>
                <a:rPr lang="en-GB" sz="2000" b="1" dirty="0"/>
                <a:t>This suggests</a:t>
              </a:r>
              <a:r>
                <a:rPr lang="en-GB" sz="2000" dirty="0"/>
                <a:t> Anxiety is caused by having an injection, and there is weapon focus on the syringe. </a:t>
              </a:r>
            </a:p>
          </p:txBody>
        </p:sp>
      </p:grpSp>
      <p:sp>
        <p:nvSpPr>
          <p:cNvPr id="3" name="Rounded Rectangle 3">
            <a:extLst>
              <a:ext uri="{FF2B5EF4-FFF2-40B4-BE49-F238E27FC236}">
                <a16:creationId xmlns:a16="http://schemas.microsoft.com/office/drawing/2014/main" id="{345029C2-BCFF-4A01-8AD5-B4F8920588B7}"/>
              </a:ext>
            </a:extLst>
          </p:cNvPr>
          <p:cNvSpPr/>
          <p:nvPr/>
        </p:nvSpPr>
        <p:spPr>
          <a:xfrm>
            <a:off x="391230" y="456376"/>
            <a:ext cx="6403708"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Improving the accuracy of eyewitness testimony – A03</a:t>
            </a:r>
          </a:p>
        </p:txBody>
      </p:sp>
      <p:grpSp>
        <p:nvGrpSpPr>
          <p:cNvPr id="11" name="Group 10">
            <a:extLst>
              <a:ext uri="{FF2B5EF4-FFF2-40B4-BE49-F238E27FC236}">
                <a16:creationId xmlns:a16="http://schemas.microsoft.com/office/drawing/2014/main" id="{89ECE9B3-6E9F-48CA-B7C3-618B711DA5E3}"/>
              </a:ext>
            </a:extLst>
          </p:cNvPr>
          <p:cNvGrpSpPr/>
          <p:nvPr/>
        </p:nvGrpSpPr>
        <p:grpSpPr>
          <a:xfrm>
            <a:off x="391230" y="4797156"/>
            <a:ext cx="10897148" cy="1375016"/>
            <a:chOff x="261899" y="1677408"/>
            <a:chExt cx="7703401" cy="890047"/>
          </a:xfrm>
        </p:grpSpPr>
        <p:sp>
          <p:nvSpPr>
            <p:cNvPr id="13" name="Rectangle: Single Corner Rounded 12">
              <a:extLst>
                <a:ext uri="{FF2B5EF4-FFF2-40B4-BE49-F238E27FC236}">
                  <a16:creationId xmlns:a16="http://schemas.microsoft.com/office/drawing/2014/main" id="{EC2950A1-0F55-46FC-BF56-FC5B07B873F3}"/>
                </a:ext>
              </a:extLst>
            </p:cNvPr>
            <p:cNvSpPr/>
            <p:nvPr/>
          </p:nvSpPr>
          <p:spPr>
            <a:xfrm>
              <a:off x="261899" y="1677408"/>
              <a:ext cx="415179" cy="890047"/>
            </a:xfrm>
            <a:prstGeom prst="round1Rect">
              <a:avLst/>
            </a:prstGeom>
            <a:solidFill>
              <a:srgbClr val="C5669E"/>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 </a:t>
              </a:r>
              <a:endParaRPr lang="en-GB" b="1" dirty="0">
                <a:solidFill>
                  <a:schemeClr val="tx1"/>
                </a:solidFill>
              </a:endParaRPr>
            </a:p>
          </p:txBody>
        </p:sp>
        <p:sp>
          <p:nvSpPr>
            <p:cNvPr id="14" name="Rectangle: Single Corner Rounded 13">
              <a:extLst>
                <a:ext uri="{FF2B5EF4-FFF2-40B4-BE49-F238E27FC236}">
                  <a16:creationId xmlns:a16="http://schemas.microsoft.com/office/drawing/2014/main" id="{74BE0351-E3FD-4E2D-BFBC-979D7B6C7473}"/>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b="1" dirty="0"/>
                <a:t>Yuille and Cutshall (1986) </a:t>
              </a:r>
              <a:r>
                <a:rPr lang="en-GB" sz="2000" dirty="0"/>
                <a:t>Interviewed 13 witness to a deadly shooting four months after the event.</a:t>
              </a:r>
              <a:r>
                <a:rPr lang="en-GB" sz="2000" b="1" i="1" dirty="0"/>
                <a:t> It was found</a:t>
              </a:r>
              <a:r>
                <a:rPr lang="en-GB" sz="2000" dirty="0"/>
                <a:t> witnesses resisted misleading information and those with the most stress (closest to the shooter) produced the most accurate ETW. </a:t>
              </a:r>
              <a:r>
                <a:rPr lang="en-GB" sz="2000" b="1" dirty="0"/>
                <a:t>This suggests</a:t>
              </a:r>
              <a:r>
                <a:rPr lang="en-GB" sz="2000" dirty="0"/>
                <a:t> misleading information and anxiety may not be a significant problem for real world eye witness testimony.  </a:t>
              </a:r>
            </a:p>
          </p:txBody>
        </p:sp>
      </p:grpSp>
    </p:spTree>
    <p:custDataLst>
      <p:tags r:id="rId1"/>
    </p:custDataLst>
    <p:extLst>
      <p:ext uri="{BB962C8B-B14F-4D97-AF65-F5344CB8AC3E}">
        <p14:creationId xmlns:p14="http://schemas.microsoft.com/office/powerpoint/2010/main" val="3860089564"/>
      </p:ext>
    </p:extLst>
  </p:cSld>
  <p:clrMapOvr>
    <a:masterClrMapping/>
  </p:clrMapOvr>
  <mc:AlternateContent xmlns:mc="http://schemas.openxmlformats.org/markup-compatibility/2006" xmlns:p14="http://schemas.microsoft.com/office/powerpoint/2010/main">
    <mc:Choice Requires="p14">
      <p:transition p14:dur="10" advClick="0" advTm="12000">
        <p:fade/>
      </p:transition>
    </mc:Choice>
    <mc:Fallback xmlns="">
      <p:transition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0DB27D0-498D-4BF7-ACE7-D29B752A7BC8}"/>
              </a:ext>
            </a:extLst>
          </p:cNvPr>
          <p:cNvGrpSpPr/>
          <p:nvPr/>
        </p:nvGrpSpPr>
        <p:grpSpPr>
          <a:xfrm>
            <a:off x="476117" y="1228533"/>
            <a:ext cx="10783812" cy="943376"/>
            <a:chOff x="261899" y="1677408"/>
            <a:chExt cx="7703401" cy="890047"/>
          </a:xfrm>
        </p:grpSpPr>
        <p:sp>
          <p:nvSpPr>
            <p:cNvPr id="11" name="Rectangle: Single Corner Rounded 10">
              <a:extLst>
                <a:ext uri="{FF2B5EF4-FFF2-40B4-BE49-F238E27FC236}">
                  <a16:creationId xmlns:a16="http://schemas.microsoft.com/office/drawing/2014/main" id="{385CA696-E398-4DD3-B9E5-FE383213D03E}"/>
                </a:ext>
              </a:extLst>
            </p:cNvPr>
            <p:cNvSpPr/>
            <p:nvPr/>
          </p:nvSpPr>
          <p:spPr>
            <a:xfrm>
              <a:off x="261899" y="1677408"/>
              <a:ext cx="415179" cy="890047"/>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2" name="Rectangle: Single Corner Rounded 11">
              <a:extLst>
                <a:ext uri="{FF2B5EF4-FFF2-40B4-BE49-F238E27FC236}">
                  <a16:creationId xmlns:a16="http://schemas.microsoft.com/office/drawing/2014/main" id="{462E7AD4-EE32-458B-9A6B-AC3F80EFE14C}"/>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dirty="0"/>
                <a:t>Research on the limitations of EWT has led to real-life applications. One example is the development of the cognitive interview. This technique is designed to reduce the influence of </a:t>
              </a:r>
              <a:r>
                <a:rPr lang="en-GB" sz="2000" b="1" dirty="0">
                  <a:solidFill>
                    <a:srgbClr val="7030A0"/>
                  </a:solidFill>
                </a:rPr>
                <a:t>schemas</a:t>
              </a:r>
              <a:r>
                <a:rPr lang="en-GB" sz="2000" dirty="0"/>
                <a:t> on the accuracy of recall.</a:t>
              </a:r>
            </a:p>
          </p:txBody>
        </p:sp>
      </p:grpSp>
      <p:grpSp>
        <p:nvGrpSpPr>
          <p:cNvPr id="13" name="Group 12">
            <a:extLst>
              <a:ext uri="{FF2B5EF4-FFF2-40B4-BE49-F238E27FC236}">
                <a16:creationId xmlns:a16="http://schemas.microsoft.com/office/drawing/2014/main" id="{4E04A365-3217-4640-9DEE-7107F84DA5AB}"/>
              </a:ext>
            </a:extLst>
          </p:cNvPr>
          <p:cNvGrpSpPr/>
          <p:nvPr/>
        </p:nvGrpSpPr>
        <p:grpSpPr>
          <a:xfrm>
            <a:off x="476117" y="3599203"/>
            <a:ext cx="10783812" cy="1283003"/>
            <a:chOff x="261899" y="1677408"/>
            <a:chExt cx="7703401" cy="715291"/>
          </a:xfrm>
        </p:grpSpPr>
        <p:sp>
          <p:nvSpPr>
            <p:cNvPr id="14" name="Rectangle: Single Corner Rounded 13">
              <a:extLst>
                <a:ext uri="{FF2B5EF4-FFF2-40B4-BE49-F238E27FC236}">
                  <a16:creationId xmlns:a16="http://schemas.microsoft.com/office/drawing/2014/main" id="{80409CAE-B088-4158-9FF0-9D185950EDD8}"/>
                </a:ext>
              </a:extLst>
            </p:cNvPr>
            <p:cNvSpPr/>
            <p:nvPr/>
          </p:nvSpPr>
          <p:spPr>
            <a:xfrm>
              <a:off x="261899" y="1677408"/>
              <a:ext cx="415179" cy="715291"/>
            </a:xfrm>
            <a:prstGeom prst="round1Rect">
              <a:avLst/>
            </a:prstGeom>
            <a:solidFill>
              <a:srgbClr val="C5669E"/>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5" name="Rectangle: Single Corner Rounded 14">
              <a:extLst>
                <a:ext uri="{FF2B5EF4-FFF2-40B4-BE49-F238E27FC236}">
                  <a16:creationId xmlns:a16="http://schemas.microsoft.com/office/drawing/2014/main" id="{88074EC1-CFFA-4519-86A5-C56E36A9C939}"/>
                </a:ext>
              </a:extLst>
            </p:cNvPr>
            <p:cNvSpPr/>
            <p:nvPr/>
          </p:nvSpPr>
          <p:spPr>
            <a:xfrm>
              <a:off x="604645" y="1677408"/>
              <a:ext cx="7360655" cy="715291"/>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dirty="0"/>
                <a:t>Lab based studies can suffer from demand characteristics with participants often wanting to “help” the researcher by giving responses they expect. In the case of researching </a:t>
              </a:r>
              <a:r>
                <a:rPr lang="en-GB" sz="2000" b="1" dirty="0">
                  <a:solidFill>
                    <a:srgbClr val="C00000"/>
                  </a:solidFill>
                </a:rPr>
                <a:t>leading questions</a:t>
              </a:r>
              <a:r>
                <a:rPr lang="en-GB" sz="2000" dirty="0"/>
                <a:t>, the participant may just be picking up on the language used and giving an answer they think will help the researcher (</a:t>
              </a:r>
              <a:r>
                <a:rPr lang="en-GB" sz="2000" b="1" dirty="0">
                  <a:solidFill>
                    <a:srgbClr val="7030A0"/>
                  </a:solidFill>
                </a:rPr>
                <a:t>response bias explanation</a:t>
              </a:r>
              <a:r>
                <a:rPr lang="en-GB" sz="2000" dirty="0">
                  <a:solidFill>
                    <a:schemeClr val="tx1"/>
                  </a:solidFill>
                </a:rPr>
                <a:t>)</a:t>
              </a:r>
            </a:p>
          </p:txBody>
        </p:sp>
      </p:grpSp>
      <p:grpSp>
        <p:nvGrpSpPr>
          <p:cNvPr id="16" name="Group 15">
            <a:extLst>
              <a:ext uri="{FF2B5EF4-FFF2-40B4-BE49-F238E27FC236}">
                <a16:creationId xmlns:a16="http://schemas.microsoft.com/office/drawing/2014/main" id="{702FF615-C81C-451C-9BF2-5078300D2402}"/>
              </a:ext>
            </a:extLst>
          </p:cNvPr>
          <p:cNvGrpSpPr/>
          <p:nvPr/>
        </p:nvGrpSpPr>
        <p:grpSpPr>
          <a:xfrm>
            <a:off x="476117" y="4960139"/>
            <a:ext cx="10783812" cy="1283003"/>
            <a:chOff x="261899" y="1677408"/>
            <a:chExt cx="7703401" cy="715291"/>
          </a:xfrm>
        </p:grpSpPr>
        <p:sp>
          <p:nvSpPr>
            <p:cNvPr id="17" name="Rectangle: Single Corner Rounded 16">
              <a:extLst>
                <a:ext uri="{FF2B5EF4-FFF2-40B4-BE49-F238E27FC236}">
                  <a16:creationId xmlns:a16="http://schemas.microsoft.com/office/drawing/2014/main" id="{2564C3CA-B001-47F6-92D0-0FADFF6BD195}"/>
                </a:ext>
              </a:extLst>
            </p:cNvPr>
            <p:cNvSpPr/>
            <p:nvPr/>
          </p:nvSpPr>
          <p:spPr>
            <a:xfrm>
              <a:off x="261899" y="1677408"/>
              <a:ext cx="415179" cy="715291"/>
            </a:xfrm>
            <a:prstGeom prst="round1Rect">
              <a:avLst/>
            </a:prstGeom>
            <a:solidFill>
              <a:srgbClr val="C5669E"/>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8" name="Rectangle: Single Corner Rounded 17">
              <a:extLst>
                <a:ext uri="{FF2B5EF4-FFF2-40B4-BE49-F238E27FC236}">
                  <a16:creationId xmlns:a16="http://schemas.microsoft.com/office/drawing/2014/main" id="{2C6257CD-3682-4C27-9807-5F29EFFC02ED}"/>
                </a:ext>
              </a:extLst>
            </p:cNvPr>
            <p:cNvSpPr/>
            <p:nvPr/>
          </p:nvSpPr>
          <p:spPr>
            <a:xfrm>
              <a:off x="604645" y="1677408"/>
              <a:ext cx="7360655" cy="715291"/>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dirty="0"/>
                <a:t>Researchers have an ethical duty to protect their participants from harm, and to ask for informed consent. Research on anxiety such as Johnson and Scott breaks both of these guidelines and could be considered unethical. Even interviewing people about traumatic experiences could cause additional </a:t>
              </a:r>
              <a:r>
                <a:rPr lang="en-GB" sz="2000" b="1" dirty="0">
                  <a:solidFill>
                    <a:srgbClr val="C00000"/>
                  </a:solidFill>
                </a:rPr>
                <a:t>anxiety</a:t>
              </a:r>
              <a:r>
                <a:rPr lang="en-GB" sz="2000" dirty="0"/>
                <a:t>. </a:t>
              </a:r>
            </a:p>
          </p:txBody>
        </p:sp>
      </p:grpSp>
      <p:grpSp>
        <p:nvGrpSpPr>
          <p:cNvPr id="23" name="Group 22">
            <a:extLst>
              <a:ext uri="{FF2B5EF4-FFF2-40B4-BE49-F238E27FC236}">
                <a16:creationId xmlns:a16="http://schemas.microsoft.com/office/drawing/2014/main" id="{7EDF5E83-D03A-4236-AD0E-1B87F5B71975}"/>
              </a:ext>
            </a:extLst>
          </p:cNvPr>
          <p:cNvGrpSpPr/>
          <p:nvPr/>
        </p:nvGrpSpPr>
        <p:grpSpPr>
          <a:xfrm>
            <a:off x="476117" y="2269810"/>
            <a:ext cx="10783812" cy="1269546"/>
            <a:chOff x="261899" y="1677408"/>
            <a:chExt cx="7703401" cy="890047"/>
          </a:xfrm>
        </p:grpSpPr>
        <p:sp>
          <p:nvSpPr>
            <p:cNvPr id="24" name="Rectangle: Single Corner Rounded 23">
              <a:extLst>
                <a:ext uri="{FF2B5EF4-FFF2-40B4-BE49-F238E27FC236}">
                  <a16:creationId xmlns:a16="http://schemas.microsoft.com/office/drawing/2014/main" id="{0426010D-AA50-4D2D-8334-5D8F30339B45}"/>
                </a:ext>
              </a:extLst>
            </p:cNvPr>
            <p:cNvSpPr/>
            <p:nvPr/>
          </p:nvSpPr>
          <p:spPr>
            <a:xfrm>
              <a:off x="261899" y="1677408"/>
              <a:ext cx="415179" cy="890047"/>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25" name="Rectangle: Single Corner Rounded 24">
              <a:extLst>
                <a:ext uri="{FF2B5EF4-FFF2-40B4-BE49-F238E27FC236}">
                  <a16:creationId xmlns:a16="http://schemas.microsoft.com/office/drawing/2014/main" id="{5DCE25A8-2024-4738-B6FB-F2A4747B6366}"/>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000" dirty="0"/>
                <a:t>Experimental designs such Loftus’s using films of staged crashes and crimes are conducted in a laboratory setting rather than a court room. This means that participants are aware there is a lack of consequences for providing inaccurate EWT. It could be that in the real world under oath people provide more accurate EWT when what they say could lead to a conviction.</a:t>
              </a:r>
            </a:p>
          </p:txBody>
        </p:sp>
      </p:grpSp>
      <p:sp>
        <p:nvSpPr>
          <p:cNvPr id="3" name="Rounded Rectangle 3">
            <a:extLst>
              <a:ext uri="{FF2B5EF4-FFF2-40B4-BE49-F238E27FC236}">
                <a16:creationId xmlns:a16="http://schemas.microsoft.com/office/drawing/2014/main" id="{E7DA93E9-0B45-467C-99BD-8C9B1DD7CADF}"/>
              </a:ext>
            </a:extLst>
          </p:cNvPr>
          <p:cNvSpPr/>
          <p:nvPr/>
        </p:nvSpPr>
        <p:spPr>
          <a:xfrm>
            <a:off x="413056" y="466241"/>
            <a:ext cx="6239992"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Eyewitness testimony – Additional Evaluations – A03</a:t>
            </a:r>
          </a:p>
        </p:txBody>
      </p:sp>
    </p:spTree>
    <p:custDataLst>
      <p:tags r:id="rId1"/>
    </p:custDataLst>
    <p:extLst>
      <p:ext uri="{BB962C8B-B14F-4D97-AF65-F5344CB8AC3E}">
        <p14:creationId xmlns:p14="http://schemas.microsoft.com/office/powerpoint/2010/main" val="507605819"/>
      </p:ext>
    </p:extLst>
  </p:cSld>
  <p:clrMapOvr>
    <a:masterClrMapping/>
  </p:clrMapOvr>
  <mc:AlternateContent xmlns:mc="http://schemas.openxmlformats.org/markup-compatibility/2006" xmlns:p14="http://schemas.microsoft.com/office/powerpoint/2010/main">
    <mc:Choice Requires="p14">
      <p:transition p14:dur="10" advClick="0" advTm="18000">
        <p:fade/>
      </p:transition>
    </mc:Choice>
    <mc:Fallback xmlns="">
      <p:transition advClick="0" advTm="18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p:cNvGraphicFramePr>
          <p:nvPr>
            <p:extLst>
              <p:ext uri="{D42A27DB-BD31-4B8C-83A1-F6EECF244321}">
                <p14:modId xmlns:p14="http://schemas.microsoft.com/office/powerpoint/2010/main" val="68316856"/>
              </p:ext>
            </p:extLst>
          </p:nvPr>
        </p:nvGraphicFramePr>
        <p:xfrm>
          <a:off x="2103119" y="2573279"/>
          <a:ext cx="7985760" cy="1193800"/>
        </p:xfrm>
        <a:graphic>
          <a:graphicData uri="http://schemas.openxmlformats.org/drawingml/2006/table">
            <a:tbl>
              <a:tblPr firstRow="1" bandRow="1">
                <a:tableStyleId>{5C22544A-7EE6-4342-B048-85BDC9FD1C3A}</a:tableStyleId>
              </a:tblPr>
              <a:tblGrid>
                <a:gridCol w="1597152">
                  <a:extLst>
                    <a:ext uri="{9D8B030D-6E8A-4147-A177-3AD203B41FA5}">
                      <a16:colId xmlns:a16="http://schemas.microsoft.com/office/drawing/2014/main" val="3775374351"/>
                    </a:ext>
                  </a:extLst>
                </a:gridCol>
                <a:gridCol w="1603248">
                  <a:extLst>
                    <a:ext uri="{9D8B030D-6E8A-4147-A177-3AD203B41FA5}">
                      <a16:colId xmlns:a16="http://schemas.microsoft.com/office/drawing/2014/main" val="3252401388"/>
                    </a:ext>
                  </a:extLst>
                </a:gridCol>
                <a:gridCol w="1820487">
                  <a:extLst>
                    <a:ext uri="{9D8B030D-6E8A-4147-A177-3AD203B41FA5}">
                      <a16:colId xmlns:a16="http://schemas.microsoft.com/office/drawing/2014/main" val="3074339394"/>
                    </a:ext>
                  </a:extLst>
                </a:gridCol>
                <a:gridCol w="1367721">
                  <a:extLst>
                    <a:ext uri="{9D8B030D-6E8A-4147-A177-3AD203B41FA5}">
                      <a16:colId xmlns:a16="http://schemas.microsoft.com/office/drawing/2014/main" val="2201685690"/>
                    </a:ext>
                  </a:extLst>
                </a:gridCol>
                <a:gridCol w="1597152">
                  <a:extLst>
                    <a:ext uri="{9D8B030D-6E8A-4147-A177-3AD203B41FA5}">
                      <a16:colId xmlns:a16="http://schemas.microsoft.com/office/drawing/2014/main" val="2692264261"/>
                    </a:ext>
                  </a:extLst>
                </a:gridCol>
              </a:tblGrid>
              <a:tr h="370840">
                <a:tc>
                  <a:txBody>
                    <a:bodyPr/>
                    <a:lstStyle/>
                    <a:p>
                      <a:r>
                        <a:rPr lang="en-GB" dirty="0">
                          <a:solidFill>
                            <a:schemeClr val="tx1"/>
                          </a:solidFill>
                        </a:rPr>
                        <a:t>Year:</a:t>
                      </a:r>
                      <a:r>
                        <a:rPr lang="en-GB" baseline="0" dirty="0">
                          <a:solidFill>
                            <a:schemeClr val="tx1"/>
                          </a:solidFill>
                        </a:rPr>
                        <a:t> </a:t>
                      </a:r>
                      <a:r>
                        <a:rPr lang="en-GB" dirty="0">
                          <a:solidFill>
                            <a:schemeClr val="tx1"/>
                          </a:solidFill>
                        </a:rPr>
                        <a:t>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Paper: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Qualification:</a:t>
                      </a:r>
                      <a:r>
                        <a:rPr lang="en-GB" baseline="0" dirty="0">
                          <a:solidFill>
                            <a:schemeClr val="tx1"/>
                          </a:solidFill>
                        </a:rPr>
                        <a:t> </a:t>
                      </a:r>
                      <a:r>
                        <a:rPr lang="en-GB" dirty="0">
                          <a:solidFill>
                            <a:schemeClr val="tx1"/>
                          </a:solidFill>
                        </a:rPr>
                        <a: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Q:10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rgbClr val="C00000"/>
                          </a:solidFill>
                        </a:rPr>
                        <a:t>MARKS: 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05980863"/>
                  </a:ext>
                </a:extLst>
              </a:tr>
              <a:tr h="370840">
                <a:tc gridSpan="5">
                  <a:txBody>
                    <a:bodyPr/>
                    <a:lstStyle/>
                    <a:p>
                      <a:pPr algn="ctr"/>
                      <a:r>
                        <a:rPr lang="en-GB" sz="2400" b="0" i="0" u="none" strike="noStrike" kern="1200" baseline="0" dirty="0">
                          <a:solidFill>
                            <a:schemeClr val="dk1"/>
                          </a:solidFill>
                          <a:latin typeface="+mn-lt"/>
                          <a:ea typeface="+mn-ea"/>
                          <a:cs typeface="+mn-cs"/>
                        </a:rPr>
                        <a:t>Outline and evaluate research (theories and/or studies) into the effects of misleading information on eyewitness testimony.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0410398"/>
                  </a:ext>
                </a:extLst>
              </a:tr>
            </a:tbl>
          </a:graphicData>
        </a:graphic>
      </p:graphicFrame>
      <p:sp>
        <p:nvSpPr>
          <p:cNvPr id="2" name="Rounded Rectangle 3">
            <a:extLst>
              <a:ext uri="{FF2B5EF4-FFF2-40B4-BE49-F238E27FC236}">
                <a16:creationId xmlns:a16="http://schemas.microsoft.com/office/drawing/2014/main" id="{6F564BDF-C53E-4EB9-AFC2-7A94BAE46862}"/>
              </a:ext>
            </a:extLst>
          </p:cNvPr>
          <p:cNvSpPr/>
          <p:nvPr/>
        </p:nvSpPr>
        <p:spPr>
          <a:xfrm>
            <a:off x="2103119" y="1995497"/>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factors affecting EWT - REAL EXAM QUESTIONS</a:t>
            </a:r>
          </a:p>
        </p:txBody>
      </p:sp>
      <p:sp>
        <p:nvSpPr>
          <p:cNvPr id="4" name="Rounded Rectangle 3">
            <a:extLst>
              <a:ext uri="{FF2B5EF4-FFF2-40B4-BE49-F238E27FC236}">
                <a16:creationId xmlns:a16="http://schemas.microsoft.com/office/drawing/2014/main" id="{65591000-8371-43C4-A57F-B4FF666C60EB}"/>
              </a:ext>
            </a:extLst>
          </p:cNvPr>
          <p:cNvSpPr/>
          <p:nvPr/>
        </p:nvSpPr>
        <p:spPr>
          <a:xfrm>
            <a:off x="2103120" y="3928874"/>
            <a:ext cx="7985759" cy="758381"/>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Neurone patrons and above can watch a tutorial on how to respond to this on psychboost.com</a:t>
            </a:r>
          </a:p>
        </p:txBody>
      </p:sp>
    </p:spTree>
    <p:custDataLst>
      <p:tags r:id="rId1"/>
    </p:custDataLst>
    <p:extLst>
      <p:ext uri="{BB962C8B-B14F-4D97-AF65-F5344CB8AC3E}">
        <p14:creationId xmlns:p14="http://schemas.microsoft.com/office/powerpoint/2010/main" val="2386728849"/>
      </p:ext>
    </p:extLst>
  </p:cSld>
  <p:clrMapOvr>
    <a:masterClrMapping/>
  </p:clrMapOvr>
  <mc:AlternateContent xmlns:mc="http://schemas.openxmlformats.org/markup-compatibility/2006" xmlns:p14="http://schemas.microsoft.com/office/powerpoint/2010/main">
    <mc:Choice Requires="p14">
      <p:transition p14:dur="10" advClick="0" advTm="6000">
        <p:fade/>
      </p:transition>
    </mc:Choice>
    <mc:Fallback xmlns="">
      <p:transition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5|4.9|4.9"/>
</p:tagLst>
</file>

<file path=ppt/tags/tag2.xml><?xml version="1.0" encoding="utf-8"?>
<p:tagLst xmlns:a="http://schemas.openxmlformats.org/drawingml/2006/main" xmlns:r="http://schemas.openxmlformats.org/officeDocument/2006/relationships" xmlns:p="http://schemas.openxmlformats.org/presentationml/2006/main">
  <p:tag name="TIMING" val="|3.2|2.9|2.9|3"/>
</p:tagLst>
</file>

<file path=ppt/tags/tag3.xml><?xml version="1.0" encoding="utf-8"?>
<p:tagLst xmlns:a="http://schemas.openxmlformats.org/drawingml/2006/main" xmlns:r="http://schemas.openxmlformats.org/officeDocument/2006/relationships" xmlns:p="http://schemas.openxmlformats.org/presentationml/2006/main">
  <p:tag name="TIMING" val="|3.2|2.9"/>
</p:tagLst>
</file>

<file path=ppt/tags/tag4.xml><?xml version="1.0" encoding="utf-8"?>
<p:tagLst xmlns:a="http://schemas.openxmlformats.org/drawingml/2006/main" xmlns:r="http://schemas.openxmlformats.org/officeDocument/2006/relationships" xmlns:p="http://schemas.openxmlformats.org/presentationml/2006/main">
  <p:tag name="TIMING" val="|3.2|2.9"/>
</p:tagLst>
</file>

<file path=ppt/tags/tag5.xml><?xml version="1.0" encoding="utf-8"?>
<p:tagLst xmlns:a="http://schemas.openxmlformats.org/drawingml/2006/main" xmlns:r="http://schemas.openxmlformats.org/officeDocument/2006/relationships" xmlns:p="http://schemas.openxmlformats.org/presentationml/2006/main">
  <p:tag name="TIMING" val="|3.2|2.9|2.9|3"/>
</p:tagLst>
</file>

<file path=ppt/tags/tag6.xml><?xml version="1.0" encoding="utf-8"?>
<p:tagLst xmlns:a="http://schemas.openxmlformats.org/drawingml/2006/main" xmlns:r="http://schemas.openxmlformats.org/officeDocument/2006/relationships" xmlns:p="http://schemas.openxmlformats.org/presentationml/2006/main">
  <p:tag name="TIMING" val="|3.2|2.9"/>
</p:tagLst>
</file>

<file path=ppt/tags/tag7.xml><?xml version="1.0" encoding="utf-8"?>
<p:tagLst xmlns:a="http://schemas.openxmlformats.org/drawingml/2006/main" xmlns:r="http://schemas.openxmlformats.org/officeDocument/2006/relationships" xmlns:p="http://schemas.openxmlformats.org/presentationml/2006/main">
  <p:tag name="TIMING" val="|3.1|3.1|3|3.1|2.9"/>
</p:tagLst>
</file>

<file path=ppt/tags/tag8.xml><?xml version="1.0" encoding="utf-8"?>
<p:tagLst xmlns:a="http://schemas.openxmlformats.org/drawingml/2006/main" xmlns:r="http://schemas.openxmlformats.org/officeDocument/2006/relationships" xmlns:p="http://schemas.openxmlformats.org/presentationml/2006/main">
  <p:tag name="TIMING" val="|3.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40498</TotalTime>
  <Words>1426</Words>
  <Application>Microsoft Office PowerPoint</Application>
  <PresentationFormat>Widescreen</PresentationFormat>
  <Paragraphs>59</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Newcastle-under-Lyme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Serifin</dc:creator>
  <cp:lastModifiedBy>nick serifin</cp:lastModifiedBy>
  <cp:revision>354</cp:revision>
  <dcterms:created xsi:type="dcterms:W3CDTF">2016-08-31T09:22:51Z</dcterms:created>
  <dcterms:modified xsi:type="dcterms:W3CDTF">2021-03-12T19:57:14Z</dcterms:modified>
</cp:coreProperties>
</file>